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 id="2147483658" r:id="rId2"/>
  </p:sldMasterIdLst>
  <p:notesMasterIdLst>
    <p:notesMasterId r:id="rId50"/>
  </p:notesMasterIdLst>
  <p:sldIdLst>
    <p:sldId id="295" r:id="rId3"/>
    <p:sldId id="296" r:id="rId4"/>
    <p:sldId id="297" r:id="rId5"/>
    <p:sldId id="304" r:id="rId6"/>
    <p:sldId id="300" r:id="rId7"/>
    <p:sldId id="301" r:id="rId8"/>
    <p:sldId id="365" r:id="rId9"/>
    <p:sldId id="306" r:id="rId10"/>
    <p:sldId id="307" r:id="rId11"/>
    <p:sldId id="303" r:id="rId12"/>
    <p:sldId id="259" r:id="rId13"/>
    <p:sldId id="302" r:id="rId14"/>
    <p:sldId id="260" r:id="rId15"/>
    <p:sldId id="261" r:id="rId16"/>
    <p:sldId id="364" r:id="rId17"/>
    <p:sldId id="305" r:id="rId18"/>
    <p:sldId id="256" r:id="rId19"/>
    <p:sldId id="257" r:id="rId20"/>
    <p:sldId id="262" r:id="rId21"/>
    <p:sldId id="258" r:id="rId22"/>
    <p:sldId id="361" r:id="rId23"/>
    <p:sldId id="362" r:id="rId24"/>
    <p:sldId id="363" r:id="rId25"/>
    <p:sldId id="366" r:id="rId26"/>
    <p:sldId id="367" r:id="rId27"/>
    <p:sldId id="309" r:id="rId28"/>
    <p:sldId id="338" r:id="rId29"/>
    <p:sldId id="339" r:id="rId30"/>
    <p:sldId id="350" r:id="rId31"/>
    <p:sldId id="351" r:id="rId32"/>
    <p:sldId id="340" r:id="rId33"/>
    <p:sldId id="342" r:id="rId34"/>
    <p:sldId id="343" r:id="rId35"/>
    <p:sldId id="345" r:id="rId36"/>
    <p:sldId id="347" r:id="rId37"/>
    <p:sldId id="348" r:id="rId38"/>
    <p:sldId id="349" r:id="rId39"/>
    <p:sldId id="352" r:id="rId40"/>
    <p:sldId id="337" r:id="rId41"/>
    <p:sldId id="353" r:id="rId42"/>
    <p:sldId id="354" r:id="rId43"/>
    <p:sldId id="355" r:id="rId44"/>
    <p:sldId id="356" r:id="rId45"/>
    <p:sldId id="357" r:id="rId46"/>
    <p:sldId id="360" r:id="rId47"/>
    <p:sldId id="359" r:id="rId48"/>
    <p:sldId id="281"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Montserrat" panose="00000500000000000000" pitchFamily="2" charset="0"/>
      <p:regular r:id="rId57"/>
      <p:bold r:id="rId58"/>
      <p:italic r:id="rId59"/>
      <p:boldItalic r:id="rId60"/>
    </p:embeddedFont>
    <p:embeddedFont>
      <p:font typeface="PT Serif" panose="020A0603040505020204" pitchFamily="18"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4EEC15-A9DF-411B-84D9-FE5B546B08F0}">
  <a:tblStyle styleId="{4E4EEC15-A9DF-411B-84D9-FE5B546B08F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D7A6AC-8C31-4B84-A4D2-314A5D9CE9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60"/>
  </p:normalViewPr>
  <p:slideViewPr>
    <p:cSldViewPr snapToGrid="0">
      <p:cViewPr varScale="1">
        <p:scale>
          <a:sx n="90" d="100"/>
          <a:sy n="90" d="100"/>
        </p:scale>
        <p:origin x="7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4052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688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222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01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19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1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527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53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978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498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739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201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645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367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147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665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551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116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071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759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608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da33a12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da33a12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60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80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28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cxnSp>
        <p:nvCxnSpPr>
          <p:cNvPr id="11" name="Google Shape;11;p2"/>
          <p:cNvCxnSpPr/>
          <p:nvPr/>
        </p:nvCxnSpPr>
        <p:spPr>
          <a:xfrm rot="10800000">
            <a:off x="2588100" y="3488719"/>
            <a:ext cx="3967800" cy="0"/>
          </a:xfrm>
          <a:prstGeom prst="straightConnector1">
            <a:avLst/>
          </a:prstGeom>
          <a:noFill/>
          <a:ln w="9525" cap="flat" cmpd="sng">
            <a:solidFill>
              <a:schemeClr val="lt1"/>
            </a:solidFill>
            <a:prstDash val="solid"/>
            <a:round/>
            <a:headEnd type="oval" w="med" len="med"/>
            <a:tailEnd type="oval"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2401924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2095346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3328213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85953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836336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3463183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2898321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731016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2648935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380608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5"/>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B8FC1-B25D-4162-80CD-3EC3DF0F3B6E}" type="slidenum">
              <a:rPr lang="en-US" smtClean="0"/>
              <a:t>‹#›</a:t>
            </a:fld>
            <a:endParaRPr lang="en-US"/>
          </a:p>
        </p:txBody>
      </p:sp>
    </p:spTree>
    <p:extLst>
      <p:ext uri="{BB962C8B-B14F-4D97-AF65-F5344CB8AC3E}">
        <p14:creationId xmlns:p14="http://schemas.microsoft.com/office/powerpoint/2010/main" val="1166518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189" lvl="0" indent="-380990">
              <a:spcBef>
                <a:spcPts val="600"/>
              </a:spcBef>
              <a:spcAft>
                <a:spcPts val="0"/>
              </a:spcAft>
              <a:buSzPts val="2400"/>
              <a:buChar char="○"/>
              <a:defRPr/>
            </a:lvl1pPr>
            <a:lvl2pPr marL="914378" lvl="1" indent="-380990">
              <a:spcBef>
                <a:spcPts val="0"/>
              </a:spcBef>
              <a:spcAft>
                <a:spcPts val="0"/>
              </a:spcAft>
              <a:buSzPts val="2400"/>
              <a:buChar char="□"/>
              <a:defRPr/>
            </a:lvl2pPr>
            <a:lvl3pPr marL="1371566" lvl="2" indent="-380990">
              <a:spcBef>
                <a:spcPts val="0"/>
              </a:spcBef>
              <a:spcAft>
                <a:spcPts val="0"/>
              </a:spcAft>
              <a:buSzPts val="2400"/>
              <a:buChar char="○"/>
              <a:defRPr/>
            </a:lvl3pPr>
            <a:lvl4pPr marL="1828754" lvl="3" indent="-380990">
              <a:spcBef>
                <a:spcPts val="0"/>
              </a:spcBef>
              <a:spcAft>
                <a:spcPts val="0"/>
              </a:spcAft>
              <a:buSzPts val="2400"/>
              <a:buChar char="□"/>
              <a:defRPr/>
            </a:lvl4pPr>
            <a:lvl5pPr marL="2285943" lvl="4" indent="-380990">
              <a:spcBef>
                <a:spcPts val="0"/>
              </a:spcBef>
              <a:spcAft>
                <a:spcPts val="0"/>
              </a:spcAft>
              <a:buSzPts val="2400"/>
              <a:buChar char="○"/>
              <a:defRPr/>
            </a:lvl5pPr>
            <a:lvl6pPr marL="2743132" lvl="5" indent="-380990">
              <a:spcBef>
                <a:spcPts val="0"/>
              </a:spcBef>
              <a:spcAft>
                <a:spcPts val="0"/>
              </a:spcAft>
              <a:buSzPts val="2400"/>
              <a:buChar char="■"/>
              <a:defRPr/>
            </a:lvl6pPr>
            <a:lvl7pPr marL="3200320" lvl="6" indent="-380990">
              <a:spcBef>
                <a:spcPts val="0"/>
              </a:spcBef>
              <a:spcAft>
                <a:spcPts val="0"/>
              </a:spcAft>
              <a:buSzPts val="2400"/>
              <a:buChar char="●"/>
              <a:defRPr/>
            </a:lvl7pPr>
            <a:lvl8pPr marL="3657509" lvl="7" indent="-380990">
              <a:spcBef>
                <a:spcPts val="0"/>
              </a:spcBef>
              <a:spcAft>
                <a:spcPts val="0"/>
              </a:spcAft>
              <a:buSzPts val="2400"/>
              <a:buChar char="○"/>
              <a:defRPr/>
            </a:lvl8pPr>
            <a:lvl9pPr marL="4114697" lvl="8" indent="-38099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630913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626350" y="1281750"/>
            <a:ext cx="2547900" cy="3193200"/>
          </a:xfrm>
          <a:prstGeom prst="rect">
            <a:avLst/>
          </a:prstGeom>
        </p:spPr>
        <p:txBody>
          <a:bodyPr spcFirstLastPara="1" wrap="square" lIns="91425" tIns="91425" rIns="91425" bIns="91425" anchor="t" anchorCtr="0">
            <a:noAutofit/>
          </a:bodyPr>
          <a:lstStyle>
            <a:lvl1pPr marL="457189" lvl="0" indent="-342892" rtl="0">
              <a:spcBef>
                <a:spcPts val="600"/>
              </a:spcBef>
              <a:spcAft>
                <a:spcPts val="0"/>
              </a:spcAft>
              <a:buSzPts val="1800"/>
              <a:buChar char="○"/>
              <a:defRPr sz="1800"/>
            </a:lvl1pPr>
            <a:lvl2pPr marL="914378" lvl="1" indent="-342892" rtl="0">
              <a:spcBef>
                <a:spcPts val="0"/>
              </a:spcBef>
              <a:spcAft>
                <a:spcPts val="0"/>
              </a:spcAft>
              <a:buSzPts val="1800"/>
              <a:buChar char="□"/>
              <a:defRPr sz="1800"/>
            </a:lvl2pPr>
            <a:lvl3pPr marL="1371566" lvl="2" indent="-342892" rtl="0">
              <a:spcBef>
                <a:spcPts val="0"/>
              </a:spcBef>
              <a:spcAft>
                <a:spcPts val="0"/>
              </a:spcAft>
              <a:buSzPts val="1800"/>
              <a:buChar char="○"/>
              <a:defRPr sz="1800"/>
            </a:lvl3pPr>
            <a:lvl4pPr marL="1828754" lvl="3" indent="-342892" rtl="0">
              <a:spcBef>
                <a:spcPts val="0"/>
              </a:spcBef>
              <a:spcAft>
                <a:spcPts val="0"/>
              </a:spcAft>
              <a:buSzPts val="1800"/>
              <a:buChar char="□"/>
              <a:defRPr sz="1800"/>
            </a:lvl4pPr>
            <a:lvl5pPr marL="2285943" lvl="4" indent="-342892" rtl="0">
              <a:spcBef>
                <a:spcPts val="0"/>
              </a:spcBef>
              <a:spcAft>
                <a:spcPts val="0"/>
              </a:spcAft>
              <a:buSzPts val="1800"/>
              <a:buChar char="○"/>
              <a:defRPr sz="1800"/>
            </a:lvl5pPr>
            <a:lvl6pPr marL="2743132" lvl="5" indent="-342892" rtl="0">
              <a:spcBef>
                <a:spcPts val="0"/>
              </a:spcBef>
              <a:spcAft>
                <a:spcPts val="0"/>
              </a:spcAft>
              <a:buSzPts val="1800"/>
              <a:buChar char="■"/>
              <a:defRPr sz="1800"/>
            </a:lvl6pPr>
            <a:lvl7pPr marL="3200320" lvl="6" indent="-342892" rtl="0">
              <a:spcBef>
                <a:spcPts val="0"/>
              </a:spcBef>
              <a:spcAft>
                <a:spcPts val="0"/>
              </a:spcAft>
              <a:buSzPts val="1800"/>
              <a:buChar char="●"/>
              <a:defRPr sz="1800"/>
            </a:lvl7pPr>
            <a:lvl8pPr marL="3657509" lvl="7" indent="-342892" rtl="0">
              <a:spcBef>
                <a:spcPts val="0"/>
              </a:spcBef>
              <a:spcAft>
                <a:spcPts val="0"/>
              </a:spcAft>
              <a:buSzPts val="1800"/>
              <a:buChar char="○"/>
              <a:defRPr sz="1800"/>
            </a:lvl8pPr>
            <a:lvl9pPr marL="4114697" lvl="8" indent="-342892"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304738" y="1281750"/>
            <a:ext cx="2547900" cy="3193200"/>
          </a:xfrm>
          <a:prstGeom prst="rect">
            <a:avLst/>
          </a:prstGeom>
        </p:spPr>
        <p:txBody>
          <a:bodyPr spcFirstLastPara="1" wrap="square" lIns="91425" tIns="91425" rIns="91425" bIns="91425" anchor="t" anchorCtr="0">
            <a:noAutofit/>
          </a:bodyPr>
          <a:lstStyle>
            <a:lvl1pPr marL="457189" lvl="0" indent="-342892" rtl="0">
              <a:spcBef>
                <a:spcPts val="600"/>
              </a:spcBef>
              <a:spcAft>
                <a:spcPts val="0"/>
              </a:spcAft>
              <a:buSzPts val="1800"/>
              <a:buChar char="○"/>
              <a:defRPr sz="1800"/>
            </a:lvl1pPr>
            <a:lvl2pPr marL="914378" lvl="1" indent="-342892" rtl="0">
              <a:spcBef>
                <a:spcPts val="0"/>
              </a:spcBef>
              <a:spcAft>
                <a:spcPts val="0"/>
              </a:spcAft>
              <a:buSzPts val="1800"/>
              <a:buChar char="□"/>
              <a:defRPr sz="1800"/>
            </a:lvl2pPr>
            <a:lvl3pPr marL="1371566" lvl="2" indent="-342892" rtl="0">
              <a:spcBef>
                <a:spcPts val="0"/>
              </a:spcBef>
              <a:spcAft>
                <a:spcPts val="0"/>
              </a:spcAft>
              <a:buSzPts val="1800"/>
              <a:buChar char="○"/>
              <a:defRPr sz="1800"/>
            </a:lvl3pPr>
            <a:lvl4pPr marL="1828754" lvl="3" indent="-342892" rtl="0">
              <a:spcBef>
                <a:spcPts val="0"/>
              </a:spcBef>
              <a:spcAft>
                <a:spcPts val="0"/>
              </a:spcAft>
              <a:buSzPts val="1800"/>
              <a:buChar char="□"/>
              <a:defRPr sz="1800"/>
            </a:lvl4pPr>
            <a:lvl5pPr marL="2285943" lvl="4" indent="-342892" rtl="0">
              <a:spcBef>
                <a:spcPts val="0"/>
              </a:spcBef>
              <a:spcAft>
                <a:spcPts val="0"/>
              </a:spcAft>
              <a:buSzPts val="1800"/>
              <a:buChar char="○"/>
              <a:defRPr sz="1800"/>
            </a:lvl5pPr>
            <a:lvl6pPr marL="2743132" lvl="5" indent="-342892" rtl="0">
              <a:spcBef>
                <a:spcPts val="0"/>
              </a:spcBef>
              <a:spcAft>
                <a:spcPts val="0"/>
              </a:spcAft>
              <a:buSzPts val="1800"/>
              <a:buChar char="■"/>
              <a:defRPr sz="1800"/>
            </a:lvl6pPr>
            <a:lvl7pPr marL="3200320" lvl="6" indent="-342892" rtl="0">
              <a:spcBef>
                <a:spcPts val="0"/>
              </a:spcBef>
              <a:spcAft>
                <a:spcPts val="0"/>
              </a:spcAft>
              <a:buSzPts val="1800"/>
              <a:buChar char="●"/>
              <a:defRPr sz="1800"/>
            </a:lvl7pPr>
            <a:lvl8pPr marL="3657509" lvl="7" indent="-342892" rtl="0">
              <a:spcBef>
                <a:spcPts val="0"/>
              </a:spcBef>
              <a:spcAft>
                <a:spcPts val="0"/>
              </a:spcAft>
              <a:buSzPts val="1800"/>
              <a:buChar char="○"/>
              <a:defRPr sz="1800"/>
            </a:lvl8pPr>
            <a:lvl9pPr marL="4114697" lvl="8" indent="-342892"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983125" y="1281750"/>
            <a:ext cx="2547900" cy="3193200"/>
          </a:xfrm>
          <a:prstGeom prst="rect">
            <a:avLst/>
          </a:prstGeom>
        </p:spPr>
        <p:txBody>
          <a:bodyPr spcFirstLastPara="1" wrap="square" lIns="91425" tIns="91425" rIns="91425" bIns="91425" anchor="t" anchorCtr="0">
            <a:noAutofit/>
          </a:bodyPr>
          <a:lstStyle>
            <a:lvl1pPr marL="457189" lvl="0" indent="-342892" rtl="0">
              <a:spcBef>
                <a:spcPts val="600"/>
              </a:spcBef>
              <a:spcAft>
                <a:spcPts val="0"/>
              </a:spcAft>
              <a:buSzPts val="1800"/>
              <a:buChar char="○"/>
              <a:defRPr sz="1800"/>
            </a:lvl1pPr>
            <a:lvl2pPr marL="914378" lvl="1" indent="-342892" rtl="0">
              <a:spcBef>
                <a:spcPts val="0"/>
              </a:spcBef>
              <a:spcAft>
                <a:spcPts val="0"/>
              </a:spcAft>
              <a:buSzPts val="1800"/>
              <a:buChar char="□"/>
              <a:defRPr sz="1800"/>
            </a:lvl2pPr>
            <a:lvl3pPr marL="1371566" lvl="2" indent="-342892" rtl="0">
              <a:spcBef>
                <a:spcPts val="0"/>
              </a:spcBef>
              <a:spcAft>
                <a:spcPts val="0"/>
              </a:spcAft>
              <a:buSzPts val="1800"/>
              <a:buChar char="○"/>
              <a:defRPr sz="1800"/>
            </a:lvl3pPr>
            <a:lvl4pPr marL="1828754" lvl="3" indent="-342892" rtl="0">
              <a:spcBef>
                <a:spcPts val="0"/>
              </a:spcBef>
              <a:spcAft>
                <a:spcPts val="0"/>
              </a:spcAft>
              <a:buSzPts val="1800"/>
              <a:buChar char="□"/>
              <a:defRPr sz="1800"/>
            </a:lvl4pPr>
            <a:lvl5pPr marL="2285943" lvl="4" indent="-342892" rtl="0">
              <a:spcBef>
                <a:spcPts val="0"/>
              </a:spcBef>
              <a:spcAft>
                <a:spcPts val="0"/>
              </a:spcAft>
              <a:buSzPts val="1800"/>
              <a:buChar char="○"/>
              <a:defRPr sz="1800"/>
            </a:lvl5pPr>
            <a:lvl6pPr marL="2743132" lvl="5" indent="-342892" rtl="0">
              <a:spcBef>
                <a:spcPts val="0"/>
              </a:spcBef>
              <a:spcAft>
                <a:spcPts val="0"/>
              </a:spcAft>
              <a:buSzPts val="1800"/>
              <a:buChar char="■"/>
              <a:defRPr sz="1800"/>
            </a:lvl6pPr>
            <a:lvl7pPr marL="3200320" lvl="6" indent="-342892" rtl="0">
              <a:spcBef>
                <a:spcPts val="0"/>
              </a:spcBef>
              <a:spcAft>
                <a:spcPts val="0"/>
              </a:spcAft>
              <a:buSzPts val="1800"/>
              <a:buChar char="●"/>
              <a:defRPr sz="1800"/>
            </a:lvl7pPr>
            <a:lvl8pPr marL="3657509" lvl="7" indent="-342892" rtl="0">
              <a:spcBef>
                <a:spcPts val="0"/>
              </a:spcBef>
              <a:spcAft>
                <a:spcPts val="0"/>
              </a:spcAft>
              <a:buSzPts val="1800"/>
              <a:buChar char="○"/>
              <a:defRPr sz="1800"/>
            </a:lvl8pPr>
            <a:lvl9pPr marL="4114697" lvl="8" indent="-342892" rtl="0">
              <a:spcBef>
                <a:spcPts val="0"/>
              </a:spcBef>
              <a:spcAft>
                <a:spcPts val="0"/>
              </a:spcAft>
              <a:buSzPts val="1800"/>
              <a:buChar char="■"/>
              <a:defRPr sz="1800"/>
            </a:lvl9pPr>
          </a:lstStyle>
          <a:p>
            <a:endParaRPr/>
          </a:p>
        </p:txBody>
      </p:sp>
      <p:sp>
        <p:nvSpPr>
          <p:cNvPr id="38" name="Google Shape;38;p7"/>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39" name="Google Shape;39;p7"/>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40" name="Google Shape;40;p7"/>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41" name="Google Shape;41;p7"/>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327739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4229046" y="1045786"/>
            <a:ext cx="685800" cy="65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4"/>
          <p:cNvSpPr txBox="1">
            <a:spLocks noGrp="1"/>
          </p:cNvSpPr>
          <p:nvPr>
            <p:ph type="body" idx="1"/>
          </p:nvPr>
        </p:nvSpPr>
        <p:spPr>
          <a:xfrm>
            <a:off x="1555350" y="1818900"/>
            <a:ext cx="6033300" cy="819900"/>
          </a:xfrm>
          <a:prstGeom prst="rect">
            <a:avLst/>
          </a:prstGeom>
        </p:spPr>
        <p:txBody>
          <a:bodyPr spcFirstLastPara="1" wrap="square" lIns="91425" tIns="91425" rIns="91425" bIns="91425" anchor="t" anchorCtr="0">
            <a:noAutofit/>
          </a:bodyPr>
          <a:lstStyle>
            <a:lvl1pPr marL="457200" lvl="0" indent="-419100" algn="ctr" rtl="0">
              <a:lnSpc>
                <a:spcPct val="100000"/>
              </a:lnSpc>
              <a:spcBef>
                <a:spcPts val="600"/>
              </a:spcBef>
              <a:spcAft>
                <a:spcPts val="0"/>
              </a:spcAft>
              <a:buClr>
                <a:schemeClr val="accent1"/>
              </a:buClr>
              <a:buSzPts val="3000"/>
              <a:buChar char="○"/>
              <a:defRPr sz="3000" i="1">
                <a:solidFill>
                  <a:schemeClr val="accent1"/>
                </a:solidFill>
              </a:defRPr>
            </a:lvl1pPr>
            <a:lvl2pPr marL="914400" lvl="1" indent="-419100" algn="ctr" rtl="0">
              <a:lnSpc>
                <a:spcPct val="100000"/>
              </a:lnSpc>
              <a:spcBef>
                <a:spcPts val="0"/>
              </a:spcBef>
              <a:spcAft>
                <a:spcPts val="0"/>
              </a:spcAft>
              <a:buClr>
                <a:schemeClr val="accent1"/>
              </a:buClr>
              <a:buSzPts val="3000"/>
              <a:buChar char="□"/>
              <a:defRPr sz="3000" i="1">
                <a:solidFill>
                  <a:schemeClr val="accent1"/>
                </a:solidFill>
              </a:defRPr>
            </a:lvl2pPr>
            <a:lvl3pPr marL="1371600" lvl="2" indent="-419100" algn="ctr" rtl="0">
              <a:lnSpc>
                <a:spcPct val="100000"/>
              </a:lnSpc>
              <a:spcBef>
                <a:spcPts val="0"/>
              </a:spcBef>
              <a:spcAft>
                <a:spcPts val="0"/>
              </a:spcAft>
              <a:buClr>
                <a:schemeClr val="accent1"/>
              </a:buClr>
              <a:buSzPts val="3000"/>
              <a:buChar char="○"/>
              <a:defRPr sz="3000" i="1">
                <a:solidFill>
                  <a:schemeClr val="accent1"/>
                </a:solidFill>
              </a:defRPr>
            </a:lvl3pPr>
            <a:lvl4pPr marL="1828800" lvl="3" indent="-419100" algn="ctr" rtl="0">
              <a:lnSpc>
                <a:spcPct val="100000"/>
              </a:lnSpc>
              <a:spcBef>
                <a:spcPts val="0"/>
              </a:spcBef>
              <a:spcAft>
                <a:spcPts val="0"/>
              </a:spcAft>
              <a:buClr>
                <a:schemeClr val="accent1"/>
              </a:buClr>
              <a:buSzPts val="3000"/>
              <a:buChar char="□"/>
              <a:defRPr sz="3000" i="1">
                <a:solidFill>
                  <a:schemeClr val="accent1"/>
                </a:solidFill>
              </a:defRPr>
            </a:lvl4pPr>
            <a:lvl5pPr marL="2286000" lvl="4" indent="-419100" algn="ctr" rtl="0">
              <a:lnSpc>
                <a:spcPct val="100000"/>
              </a:lnSpc>
              <a:spcBef>
                <a:spcPts val="0"/>
              </a:spcBef>
              <a:spcAft>
                <a:spcPts val="0"/>
              </a:spcAft>
              <a:buClr>
                <a:schemeClr val="accent1"/>
              </a:buClr>
              <a:buSzPts val="3000"/>
              <a:buChar char="○"/>
              <a:defRPr sz="3000" i="1">
                <a:solidFill>
                  <a:schemeClr val="accent1"/>
                </a:solidFill>
              </a:defRPr>
            </a:lvl5pPr>
            <a:lvl6pPr marL="2743200" lvl="5" indent="-419100" algn="ctr" rtl="0">
              <a:lnSpc>
                <a:spcPct val="100000"/>
              </a:lnSpc>
              <a:spcBef>
                <a:spcPts val="0"/>
              </a:spcBef>
              <a:spcAft>
                <a:spcPts val="0"/>
              </a:spcAft>
              <a:buClr>
                <a:schemeClr val="accent1"/>
              </a:buClr>
              <a:buSzPts val="3000"/>
              <a:buChar char="■"/>
              <a:defRPr sz="3000" i="1">
                <a:solidFill>
                  <a:schemeClr val="accent1"/>
                </a:solidFill>
              </a:defRPr>
            </a:lvl6pPr>
            <a:lvl7pPr marL="3200400" lvl="6" indent="-419100" algn="ctr" rtl="0">
              <a:lnSpc>
                <a:spcPct val="100000"/>
              </a:lnSpc>
              <a:spcBef>
                <a:spcPts val="0"/>
              </a:spcBef>
              <a:spcAft>
                <a:spcPts val="0"/>
              </a:spcAft>
              <a:buClr>
                <a:schemeClr val="accent1"/>
              </a:buClr>
              <a:buSzPts val="3000"/>
              <a:buChar char="●"/>
              <a:defRPr sz="3000" i="1">
                <a:solidFill>
                  <a:schemeClr val="accent1"/>
                </a:solidFill>
              </a:defRPr>
            </a:lvl7pPr>
            <a:lvl8pPr marL="3657600" lvl="7" indent="-419100" algn="ctr" rtl="0">
              <a:lnSpc>
                <a:spcPct val="100000"/>
              </a:lnSpc>
              <a:spcBef>
                <a:spcPts val="0"/>
              </a:spcBef>
              <a:spcAft>
                <a:spcPts val="0"/>
              </a:spcAft>
              <a:buClr>
                <a:schemeClr val="accent1"/>
              </a:buClr>
              <a:buSzPts val="3000"/>
              <a:buChar char="○"/>
              <a:defRPr sz="3000" i="1">
                <a:solidFill>
                  <a:schemeClr val="accent1"/>
                </a:solidFill>
              </a:defRPr>
            </a:lvl8pPr>
            <a:lvl9pPr marL="4114800" lvl="8" indent="-419100" algn="ctr">
              <a:lnSpc>
                <a:spcPct val="100000"/>
              </a:lnSpc>
              <a:spcBef>
                <a:spcPts val="0"/>
              </a:spcBef>
              <a:spcAft>
                <a:spcPts val="0"/>
              </a:spcAft>
              <a:buClr>
                <a:schemeClr val="accent1"/>
              </a:buClr>
              <a:buSzPts val="3000"/>
              <a:buChar char="■"/>
              <a:defRPr sz="3000" i="1">
                <a:solidFill>
                  <a:schemeClr val="accent1"/>
                </a:solidFill>
              </a:defRPr>
            </a:lvl9pPr>
          </a:lstStyle>
          <a:p>
            <a:endParaRPr/>
          </a:p>
        </p:txBody>
      </p:sp>
      <p:sp>
        <p:nvSpPr>
          <p:cNvPr id="19" name="Google Shape;19;p4"/>
          <p:cNvSpPr txBox="1"/>
          <p:nvPr/>
        </p:nvSpPr>
        <p:spPr>
          <a:xfrm>
            <a:off x="3801800" y="854771"/>
            <a:ext cx="1540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lt2"/>
                </a:solidFill>
                <a:latin typeface="Montserrat"/>
                <a:ea typeface="Montserrat"/>
                <a:cs typeface="Montserrat"/>
                <a:sym typeface="Montserrat"/>
              </a:rPr>
              <a:t>“</a:t>
            </a:r>
            <a:endParaRPr sz="9600">
              <a:solidFill>
                <a:schemeClr val="lt2"/>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solidFill>
                  <a:srgbClr val="8F7B87"/>
                </a:solidFill>
              </a:defRPr>
            </a:lvl1pPr>
            <a:lvl2pPr lvl="1">
              <a:buNone/>
              <a:defRPr>
                <a:solidFill>
                  <a:srgbClr val="8F7B87"/>
                </a:solidFill>
              </a:defRPr>
            </a:lvl2pPr>
            <a:lvl3pPr lvl="2">
              <a:buNone/>
              <a:defRPr>
                <a:solidFill>
                  <a:srgbClr val="8F7B87"/>
                </a:solidFill>
              </a:defRPr>
            </a:lvl3pPr>
            <a:lvl4pPr lvl="3">
              <a:buNone/>
              <a:defRPr>
                <a:solidFill>
                  <a:srgbClr val="8F7B87"/>
                </a:solidFill>
              </a:defRPr>
            </a:lvl4pPr>
            <a:lvl5pPr lvl="4">
              <a:buNone/>
              <a:defRPr>
                <a:solidFill>
                  <a:srgbClr val="8F7B87"/>
                </a:solidFill>
              </a:defRPr>
            </a:lvl5pPr>
            <a:lvl6pPr lvl="5">
              <a:buNone/>
              <a:defRPr>
                <a:solidFill>
                  <a:srgbClr val="8F7B87"/>
                </a:solidFill>
              </a:defRPr>
            </a:lvl6pPr>
            <a:lvl7pPr lvl="6">
              <a:buNone/>
              <a:defRPr>
                <a:solidFill>
                  <a:srgbClr val="8F7B87"/>
                </a:solidFill>
              </a:defRPr>
            </a:lvl7pPr>
            <a:lvl8pPr lvl="7">
              <a:buNone/>
              <a:defRPr>
                <a:solidFill>
                  <a:srgbClr val="8F7B87"/>
                </a:solidFill>
              </a:defRPr>
            </a:lvl8pPr>
            <a:lvl9pPr lvl="8">
              <a:buNone/>
              <a:defRPr>
                <a:solidFill>
                  <a:srgbClr val="8F7B87"/>
                </a:solidFill>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body" idx="1"/>
          </p:nvPr>
        </p:nvSpPr>
        <p:spPr>
          <a:xfrm>
            <a:off x="626350" y="1346063"/>
            <a:ext cx="3644400" cy="3204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9" name="Google Shape;29;p6"/>
          <p:cNvSpPr txBox="1">
            <a:spLocks noGrp="1"/>
          </p:cNvSpPr>
          <p:nvPr>
            <p:ph type="body" idx="2"/>
          </p:nvPr>
        </p:nvSpPr>
        <p:spPr>
          <a:xfrm>
            <a:off x="4870698" y="1346063"/>
            <a:ext cx="3644400" cy="3204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31" name="Google Shape;31;p6"/>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32" name="Google Shape;32;p6"/>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33" name="Google Shape;33;p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626350" y="1281750"/>
            <a:ext cx="2547900" cy="319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304738" y="1281750"/>
            <a:ext cx="2547900" cy="319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983125" y="1281750"/>
            <a:ext cx="2547900" cy="319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39" name="Google Shape;39;p7"/>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40" name="Google Shape;40;p7"/>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41" name="Google Shape;41;p7"/>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44" name="Google Shape;44;p8"/>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45" name="Google Shape;45;p8"/>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46" name="Google Shape;46;p8"/>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2989-583B-5758-80F1-E6DF1D877BA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5FA16E7-AF04-4A67-80D3-184E6B69C97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72063C-80E0-184B-1F43-3709995BEFB9}"/>
              </a:ext>
            </a:extLst>
          </p:cNvPr>
          <p:cNvSpPr>
            <a:spLocks noGrp="1"/>
          </p:cNvSpPr>
          <p:nvPr>
            <p:ph type="dt" sz="half" idx="10"/>
          </p:nvPr>
        </p:nvSpPr>
        <p:spPr/>
        <p:txBody>
          <a:bodyPr/>
          <a:lstStyle/>
          <a:p>
            <a:fld id="{A7334F6A-1DD6-4618-B4E7-8AAEE0A2968F}" type="datetimeFigureOut">
              <a:rPr lang="en-US" smtClean="0"/>
              <a:t>2/26/2023</a:t>
            </a:fld>
            <a:endParaRPr lang="en-US"/>
          </a:p>
        </p:txBody>
      </p:sp>
      <p:sp>
        <p:nvSpPr>
          <p:cNvPr id="5" name="Footer Placeholder 4">
            <a:extLst>
              <a:ext uri="{FF2B5EF4-FFF2-40B4-BE49-F238E27FC236}">
                <a16:creationId xmlns:a16="http://schemas.microsoft.com/office/drawing/2014/main" id="{03AE33C6-C8E2-0CE3-E515-5B524FE33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FE70C-4B2D-2318-F73D-4E6029A34815}"/>
              </a:ext>
            </a:extLst>
          </p:cNvPr>
          <p:cNvSpPr>
            <a:spLocks noGrp="1"/>
          </p:cNvSpPr>
          <p:nvPr>
            <p:ph type="sldNum" sz="quarter" idx="12"/>
          </p:nvPr>
        </p:nvSpPr>
        <p:spPr/>
        <p:txBody>
          <a:bodyPr/>
          <a:lstStyle/>
          <a:p>
            <a:fld id="{6C6A5C6A-BBFB-4726-BA82-BE9E12BF3446}" type="slidenum">
              <a:rPr lang="en-US" smtClean="0"/>
              <a:t>‹#›</a:t>
            </a:fld>
            <a:endParaRPr lang="en-US"/>
          </a:p>
        </p:txBody>
      </p:sp>
    </p:spTree>
    <p:extLst>
      <p:ext uri="{BB962C8B-B14F-4D97-AF65-F5344CB8AC3E}">
        <p14:creationId xmlns:p14="http://schemas.microsoft.com/office/powerpoint/2010/main" val="143791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72"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9BB8FC1-B25D-4162-80CD-3EC3DF0F3B6E}" type="slidenum">
              <a:rPr lang="en-US" smtClean="0"/>
              <a:t>‹#›</a:t>
            </a:fld>
            <a:endParaRPr lang="en-US"/>
          </a:p>
        </p:txBody>
      </p:sp>
    </p:spTree>
    <p:extLst>
      <p:ext uri="{BB962C8B-B14F-4D97-AF65-F5344CB8AC3E}">
        <p14:creationId xmlns:p14="http://schemas.microsoft.com/office/powerpoint/2010/main" val="23276707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16.png"/><Relationship Id="rId1" Type="http://schemas.openxmlformats.org/officeDocument/2006/relationships/slideLayout" Target="../slideLayouts/slideLayout2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p:nvPr/>
        </p:nvSpPr>
        <p:spPr>
          <a:xfrm>
            <a:off x="2128669" y="836503"/>
            <a:ext cx="5192636" cy="492443"/>
          </a:xfrm>
          <a:prstGeom prst="rect">
            <a:avLst/>
          </a:prstGeom>
          <a:noFill/>
        </p:spPr>
        <p:txBody>
          <a:bodyPr wrap="square">
            <a:spAutoFit/>
          </a:bodyPr>
          <a:lstStyle/>
          <a:p>
            <a:pPr algn="ctr" defTabSz="685800">
              <a:buClrTx/>
            </a:pPr>
            <a:r>
              <a:rPr lang="en-US" sz="1300" b="1" kern="1200" dirty="0">
                <a:solidFill>
                  <a:prstClr val="black"/>
                </a:solidFill>
                <a:latin typeface="PT Serif" panose="020A0603040505020204" pitchFamily="18" charset="0"/>
                <a:ea typeface="Calibri" panose="020F0502020204030204" pitchFamily="34" charset="0"/>
                <a:cs typeface="Times New Roman" panose="02020603050405020304" pitchFamily="18" charset="0"/>
              </a:rPr>
              <a:t>Department: </a:t>
            </a:r>
            <a:r>
              <a:rPr lang="en-US" sz="1300" kern="1200" dirty="0">
                <a:solidFill>
                  <a:prstClr val="black"/>
                </a:solidFill>
                <a:latin typeface="PT Serif" panose="020A0603040505020204" pitchFamily="18" charset="0"/>
                <a:ea typeface="Calibri" panose="020F0502020204030204" pitchFamily="34" charset="0"/>
                <a:cs typeface="Times New Roman" panose="02020603050405020304" pitchFamily="18" charset="0"/>
              </a:rPr>
              <a:t>COMPUTER SCIENCE AND ENGINEERING</a:t>
            </a:r>
          </a:p>
          <a:p>
            <a:pPr algn="ctr" defTabSz="685800">
              <a:buClrTx/>
            </a:pPr>
            <a:r>
              <a:rPr lang="en-US" sz="1300" b="1" kern="1200" dirty="0">
                <a:solidFill>
                  <a:prstClr val="black"/>
                </a:solidFill>
                <a:latin typeface="PT Serif" panose="020A0603040505020204" pitchFamily="18" charset="0"/>
                <a:ea typeface="Calibri" panose="020F0502020204030204" pitchFamily="34" charset="0"/>
                <a:cs typeface="Times New Roman" panose="02020603050405020304" pitchFamily="18" charset="0"/>
              </a:rPr>
              <a:t>Trimester:</a:t>
            </a:r>
            <a:r>
              <a:rPr lang="en-US" sz="1300" kern="1200" dirty="0">
                <a:solidFill>
                  <a:prstClr val="black"/>
                </a:solidFill>
                <a:latin typeface="PT Serif" panose="020A0603040505020204" pitchFamily="18" charset="0"/>
                <a:ea typeface="Calibri" panose="020F0502020204030204" pitchFamily="34" charset="0"/>
                <a:cs typeface="Times New Roman" panose="02020603050405020304" pitchFamily="18" charset="0"/>
              </a:rPr>
              <a:t> Fall 2022</a:t>
            </a:r>
          </a:p>
        </p:txBody>
      </p:sp>
      <p:sp>
        <p:nvSpPr>
          <p:cNvPr id="9" name="TextBox 6"/>
          <p:cNvSpPr txBox="1"/>
          <p:nvPr/>
        </p:nvSpPr>
        <p:spPr>
          <a:xfrm>
            <a:off x="2438987" y="1496297"/>
            <a:ext cx="4572000" cy="3323987"/>
          </a:xfrm>
          <a:prstGeom prst="rect">
            <a:avLst/>
          </a:prstGeom>
          <a:noFill/>
        </p:spPr>
        <p:txBody>
          <a:bodyPr wrap="square">
            <a:spAutoFit/>
          </a:bodyPr>
          <a:lstStyle/>
          <a:p>
            <a:pPr algn="ctr"/>
            <a:r>
              <a:rPr lang="en-US" dirty="0">
                <a:latin typeface="PT Serif" panose="020A0603040505020204" pitchFamily="18" charset="0"/>
                <a:cs typeface="Times New Roman" panose="02020603050405020304" pitchFamily="18" charset="0"/>
              </a:rPr>
              <a:t>Course Title: It Organization and Management</a:t>
            </a:r>
          </a:p>
          <a:p>
            <a:pPr algn="ctr"/>
            <a:r>
              <a:rPr lang="en-US" dirty="0">
                <a:latin typeface="PT Serif" panose="020A0603040505020204" pitchFamily="18" charset="0"/>
                <a:cs typeface="Times New Roman" panose="02020603050405020304" pitchFamily="18" charset="0"/>
              </a:rPr>
              <a:t>Course Code: CSE-413</a:t>
            </a:r>
          </a:p>
          <a:p>
            <a:pPr algn="ctr"/>
            <a:endParaRPr lang="en-US" dirty="0">
              <a:latin typeface="PT Serif" panose="020A0603040505020204" pitchFamily="18" charset="0"/>
              <a:cs typeface="Times New Roman" panose="02020603050405020304" pitchFamily="18" charset="0"/>
            </a:endParaRPr>
          </a:p>
          <a:p>
            <a:pPr algn="ctr"/>
            <a:r>
              <a:rPr lang="en-US" b="1" dirty="0">
                <a:latin typeface="PT Serif" panose="020A0603040505020204" pitchFamily="18" charset="0"/>
                <a:ea typeface="SimSun" panose="02010600030101010101" pitchFamily="2" charset="-122"/>
                <a:cs typeface="Times New Roman" panose="02020603050405020304" pitchFamily="18" charset="0"/>
              </a:rPr>
              <a:t>A Sport Event System</a:t>
            </a:r>
            <a:endParaRPr lang="en-US" dirty="0">
              <a:latin typeface="PT Serif" panose="020A0603040505020204" pitchFamily="18" charset="0"/>
              <a:ea typeface="Times New Roman" panose="02020603050405020304" pitchFamily="18" charset="0"/>
              <a:cs typeface="Times New Roman" panose="02020603050405020304" pitchFamily="18" charset="0"/>
            </a:endParaRPr>
          </a:p>
          <a:p>
            <a:pPr algn="ctr"/>
            <a:r>
              <a:rPr lang="en-US" b="1" dirty="0">
                <a:latin typeface="PT Serif" panose="020A0603040505020204" pitchFamily="18" charset="0"/>
                <a:ea typeface="Times New Roman" panose="02020603050405020304" pitchFamily="18" charset="0"/>
                <a:cs typeface="Times New Roman" panose="02020603050405020304" pitchFamily="18" charset="0"/>
              </a:rPr>
              <a:t>  </a:t>
            </a:r>
            <a:endParaRPr lang="en-US" dirty="0">
              <a:latin typeface="PT Serif" panose="020A0603040505020204" pitchFamily="18" charset="0"/>
              <a:ea typeface="Times New Roman" panose="02020603050405020304" pitchFamily="18" charset="0"/>
              <a:cs typeface="Times New Roman" panose="02020603050405020304" pitchFamily="18" charset="0"/>
            </a:endParaRPr>
          </a:p>
          <a:p>
            <a:pPr algn="ctr"/>
            <a:r>
              <a:rPr lang="en-US" b="1" dirty="0">
                <a:latin typeface="PT Serif" panose="020A0603040505020204" pitchFamily="18" charset="0"/>
                <a:ea typeface="Times New Roman" panose="02020603050405020304" pitchFamily="18" charset="0"/>
                <a:cs typeface="Times New Roman" panose="02020603050405020304" pitchFamily="18" charset="0"/>
              </a:rPr>
              <a:t>By</a:t>
            </a:r>
            <a:endParaRPr lang="en-US" dirty="0">
              <a:latin typeface="PT Serif" panose="020A0603040505020204" pitchFamily="18" charset="0"/>
              <a:ea typeface="Times New Roman" panose="02020603050405020304" pitchFamily="18" charset="0"/>
              <a:cs typeface="Times New Roman" panose="02020603050405020304" pitchFamily="18" charset="0"/>
            </a:endParaRPr>
          </a:p>
          <a:p>
            <a:pPr algn="ctr"/>
            <a:r>
              <a:rPr lang="en-US" dirty="0">
                <a:latin typeface="PT Serif" panose="020A0603040505020204" pitchFamily="18" charset="0"/>
                <a:ea typeface="Times New Roman" panose="02020603050405020304" pitchFamily="18" charset="0"/>
                <a:cs typeface="Times New Roman" panose="02020603050405020304" pitchFamily="18" charset="0"/>
              </a:rPr>
              <a:t>The student of 14</a:t>
            </a:r>
            <a:r>
              <a:rPr lang="en-US" baseline="30000" dirty="0">
                <a:latin typeface="PT Serif" panose="020A0603040505020204" pitchFamily="18" charset="0"/>
                <a:ea typeface="Times New Roman" panose="02020603050405020304" pitchFamily="18" charset="0"/>
                <a:cs typeface="Times New Roman" panose="02020603050405020304" pitchFamily="18" charset="0"/>
              </a:rPr>
              <a:t>th</a:t>
            </a:r>
            <a:r>
              <a:rPr lang="en-US" dirty="0">
                <a:latin typeface="PT Serif" panose="020A0603040505020204" pitchFamily="18" charset="0"/>
                <a:ea typeface="Times New Roman" panose="02020603050405020304" pitchFamily="18" charset="0"/>
                <a:cs typeface="Times New Roman" panose="02020603050405020304" pitchFamily="18" charset="0"/>
              </a:rPr>
              <a:t>, 15</a:t>
            </a:r>
            <a:r>
              <a:rPr lang="en-US" baseline="30000" dirty="0">
                <a:latin typeface="PT Serif" panose="020A0603040505020204" pitchFamily="18" charset="0"/>
                <a:ea typeface="Times New Roman" panose="02020603050405020304" pitchFamily="18" charset="0"/>
                <a:cs typeface="Times New Roman" panose="02020603050405020304" pitchFamily="18" charset="0"/>
              </a:rPr>
              <a:t>th</a:t>
            </a:r>
            <a:r>
              <a:rPr lang="en-US" dirty="0">
                <a:latin typeface="PT Serif" panose="020A0603040505020204" pitchFamily="18" charset="0"/>
                <a:ea typeface="Times New Roman" panose="02020603050405020304" pitchFamily="18" charset="0"/>
                <a:cs typeface="Times New Roman" panose="02020603050405020304" pitchFamily="18" charset="0"/>
              </a:rPr>
              <a:t>, 16</a:t>
            </a:r>
            <a:r>
              <a:rPr lang="en-US" baseline="30000" dirty="0">
                <a:latin typeface="PT Serif" panose="020A0603040505020204" pitchFamily="18" charset="0"/>
                <a:ea typeface="Times New Roman" panose="02020603050405020304" pitchFamily="18" charset="0"/>
                <a:cs typeface="Times New Roman" panose="02020603050405020304" pitchFamily="18" charset="0"/>
              </a:rPr>
              <a:t>th</a:t>
            </a:r>
            <a:r>
              <a:rPr lang="en-US" dirty="0">
                <a:latin typeface="PT Serif" panose="020A0603040505020204" pitchFamily="18" charset="0"/>
                <a:ea typeface="Times New Roman" panose="02020603050405020304" pitchFamily="18" charset="0"/>
                <a:cs typeface="Times New Roman" panose="02020603050405020304" pitchFamily="18" charset="0"/>
              </a:rPr>
              <a:t> &amp; 17</a:t>
            </a:r>
            <a:r>
              <a:rPr lang="en-US" baseline="30000" dirty="0">
                <a:latin typeface="PT Serif" panose="020A0603040505020204" pitchFamily="18" charset="0"/>
                <a:ea typeface="Times New Roman" panose="02020603050405020304" pitchFamily="18" charset="0"/>
                <a:cs typeface="Times New Roman" panose="02020603050405020304" pitchFamily="18" charset="0"/>
              </a:rPr>
              <a:t>th</a:t>
            </a:r>
            <a:r>
              <a:rPr lang="en-US" dirty="0">
                <a:latin typeface="PT Serif" panose="020A0603040505020204" pitchFamily="18" charset="0"/>
                <a:ea typeface="Times New Roman" panose="02020603050405020304" pitchFamily="18" charset="0"/>
                <a:cs typeface="Times New Roman" panose="02020603050405020304" pitchFamily="18" charset="0"/>
              </a:rPr>
              <a:t> batch</a:t>
            </a:r>
          </a:p>
          <a:p>
            <a:pPr algn="ctr"/>
            <a:r>
              <a:rPr lang="en-US" dirty="0">
                <a:latin typeface="PT Serif" panose="020A0603040505020204" pitchFamily="18" charset="0"/>
                <a:ea typeface="Times New Roman" panose="02020603050405020304" pitchFamily="18" charset="0"/>
                <a:cs typeface="Times New Roman" panose="02020603050405020304" pitchFamily="18" charset="0"/>
              </a:rPr>
              <a:t>Department</a:t>
            </a:r>
            <a:r>
              <a:rPr lang="en-US" spc="-45" dirty="0">
                <a:latin typeface="PT Serif" panose="020A0603040505020204" pitchFamily="18" charset="0"/>
                <a:ea typeface="Times New Roman" panose="02020603050405020304" pitchFamily="18" charset="0"/>
                <a:cs typeface="Times New Roman" panose="02020603050405020304" pitchFamily="18" charset="0"/>
              </a:rPr>
              <a:t> </a:t>
            </a:r>
            <a:r>
              <a:rPr lang="en-US" dirty="0">
                <a:latin typeface="PT Serif" panose="020A0603040505020204" pitchFamily="18" charset="0"/>
                <a:ea typeface="Times New Roman" panose="02020603050405020304" pitchFamily="18" charset="0"/>
                <a:cs typeface="Times New Roman" panose="02020603050405020304" pitchFamily="18" charset="0"/>
              </a:rPr>
              <a:t>of</a:t>
            </a:r>
            <a:r>
              <a:rPr lang="en-US" spc="-45" dirty="0">
                <a:latin typeface="PT Serif" panose="020A0603040505020204" pitchFamily="18" charset="0"/>
                <a:ea typeface="Times New Roman" panose="02020603050405020304" pitchFamily="18" charset="0"/>
                <a:cs typeface="Times New Roman" panose="02020603050405020304" pitchFamily="18" charset="0"/>
              </a:rPr>
              <a:t> </a:t>
            </a:r>
            <a:r>
              <a:rPr lang="en-US" dirty="0">
                <a:latin typeface="PT Serif" panose="020A0603040505020204" pitchFamily="18" charset="0"/>
                <a:ea typeface="Times New Roman" panose="02020603050405020304" pitchFamily="18" charset="0"/>
                <a:cs typeface="Times New Roman" panose="02020603050405020304" pitchFamily="18" charset="0"/>
              </a:rPr>
              <a:t>Computer</a:t>
            </a:r>
            <a:r>
              <a:rPr lang="en-US" spc="-45" dirty="0">
                <a:latin typeface="PT Serif" panose="020A0603040505020204" pitchFamily="18" charset="0"/>
                <a:ea typeface="Times New Roman" panose="02020603050405020304" pitchFamily="18" charset="0"/>
                <a:cs typeface="Times New Roman" panose="02020603050405020304" pitchFamily="18" charset="0"/>
              </a:rPr>
              <a:t> </a:t>
            </a:r>
            <a:r>
              <a:rPr lang="en-US" dirty="0">
                <a:latin typeface="PT Serif" panose="020A0603040505020204" pitchFamily="18" charset="0"/>
                <a:ea typeface="Times New Roman" panose="02020603050405020304" pitchFamily="18" charset="0"/>
                <a:cs typeface="Times New Roman" panose="02020603050405020304" pitchFamily="18" charset="0"/>
              </a:rPr>
              <a:t>Science</a:t>
            </a:r>
            <a:r>
              <a:rPr lang="en-US" spc="-45" dirty="0">
                <a:latin typeface="PT Serif" panose="020A0603040505020204" pitchFamily="18" charset="0"/>
                <a:ea typeface="Times New Roman" panose="02020603050405020304" pitchFamily="18" charset="0"/>
                <a:cs typeface="Times New Roman" panose="02020603050405020304" pitchFamily="18" charset="0"/>
              </a:rPr>
              <a:t> </a:t>
            </a:r>
            <a:r>
              <a:rPr lang="en-US" dirty="0">
                <a:latin typeface="PT Serif" panose="020A0603040505020204" pitchFamily="18" charset="0"/>
                <a:ea typeface="Times New Roman" panose="02020603050405020304" pitchFamily="18" charset="0"/>
                <a:cs typeface="Times New Roman" panose="02020603050405020304" pitchFamily="18" charset="0"/>
              </a:rPr>
              <a:t>and</a:t>
            </a:r>
            <a:r>
              <a:rPr lang="en-US" spc="-40" dirty="0">
                <a:latin typeface="PT Serif" panose="020A0603040505020204" pitchFamily="18" charset="0"/>
                <a:ea typeface="Times New Roman" panose="02020603050405020304" pitchFamily="18" charset="0"/>
                <a:cs typeface="Times New Roman" panose="02020603050405020304" pitchFamily="18" charset="0"/>
              </a:rPr>
              <a:t> </a:t>
            </a:r>
            <a:r>
              <a:rPr lang="en-US" dirty="0">
                <a:latin typeface="PT Serif" panose="020A0603040505020204" pitchFamily="18" charset="0"/>
                <a:ea typeface="Times New Roman" panose="02020603050405020304" pitchFamily="18" charset="0"/>
                <a:cs typeface="Times New Roman" panose="02020603050405020304" pitchFamily="18" charset="0"/>
              </a:rPr>
              <a:t>Engineering</a:t>
            </a:r>
          </a:p>
          <a:p>
            <a:pPr algn="ctr"/>
            <a:r>
              <a:rPr lang="en-US" b="1" dirty="0">
                <a:latin typeface="PT Serif" panose="020A0603040505020204" pitchFamily="18" charset="0"/>
                <a:ea typeface="Times New Roman" panose="02020603050405020304" pitchFamily="18" charset="0"/>
                <a:cs typeface="Times New Roman" panose="02020603050405020304" pitchFamily="18" charset="0"/>
              </a:rPr>
              <a:t> </a:t>
            </a:r>
            <a:endParaRPr lang="en-US" dirty="0">
              <a:latin typeface="PT Serif" panose="020A0603040505020204" pitchFamily="18" charset="0"/>
              <a:ea typeface="Times New Roman" panose="02020603050405020304" pitchFamily="18" charset="0"/>
              <a:cs typeface="Times New Roman" panose="02020603050405020304" pitchFamily="18" charset="0"/>
            </a:endParaRPr>
          </a:p>
          <a:p>
            <a:pPr algn="ctr"/>
            <a:r>
              <a:rPr lang="en-US" b="1" dirty="0">
                <a:latin typeface="PT Serif" panose="020A0603040505020204" pitchFamily="18" charset="0"/>
                <a:ea typeface="Times New Roman" panose="02020603050405020304" pitchFamily="18" charset="0"/>
                <a:cs typeface="Times New Roman" panose="02020603050405020304" pitchFamily="18" charset="0"/>
              </a:rPr>
              <a:t>To</a:t>
            </a:r>
            <a:endParaRPr lang="en-US" dirty="0">
              <a:latin typeface="PT Serif" panose="020A0603040505020204" pitchFamily="18" charset="0"/>
              <a:ea typeface="Times New Roman" panose="02020603050405020304" pitchFamily="18" charset="0"/>
              <a:cs typeface="Times New Roman" panose="02020603050405020304" pitchFamily="18" charset="0"/>
            </a:endParaRPr>
          </a:p>
          <a:p>
            <a:pPr algn="ctr"/>
            <a:r>
              <a:rPr lang="en-US" dirty="0">
                <a:latin typeface="PT Serif" panose="020A0603040505020204" pitchFamily="18" charset="0"/>
                <a:ea typeface="Times New Roman" panose="02020603050405020304" pitchFamily="18" charset="0"/>
                <a:cs typeface="Times New Roman" panose="02020603050405020304" pitchFamily="18" charset="0"/>
              </a:rPr>
              <a:t>Dr. Kingkar Prosad Ghosh</a:t>
            </a:r>
          </a:p>
          <a:p>
            <a:pPr algn="ctr"/>
            <a:r>
              <a:rPr lang="en-US" dirty="0">
                <a:latin typeface="PT Serif" panose="020A0603040505020204" pitchFamily="18" charset="0"/>
                <a:ea typeface="Times New Roman" panose="02020603050405020304" pitchFamily="18" charset="0"/>
                <a:cs typeface="Times New Roman" panose="02020603050405020304" pitchFamily="18" charset="0"/>
              </a:rPr>
              <a:t>Course Teacher</a:t>
            </a:r>
          </a:p>
          <a:p>
            <a:pPr algn="ctr"/>
            <a:r>
              <a:rPr lang="en-US" dirty="0">
                <a:latin typeface="PT Serif" panose="020A0603040505020204" pitchFamily="18" charset="0"/>
                <a:ea typeface="Times New Roman" panose="02020603050405020304" pitchFamily="18" charset="0"/>
                <a:cs typeface="Times New Roman" panose="02020603050405020304" pitchFamily="18" charset="0"/>
              </a:rPr>
              <a:t>Head of the Department</a:t>
            </a:r>
          </a:p>
          <a:p>
            <a:pPr algn="ctr"/>
            <a:endParaRPr lang="en-US" dirty="0">
              <a:latin typeface="PT Serif" panose="020A0603040505020204" pitchFamily="18" charset="0"/>
              <a:cs typeface="Times New Roman" panose="02020603050405020304" pitchFamily="18" charset="0"/>
            </a:endParaRPr>
          </a:p>
          <a:p>
            <a:pPr algn="ctr"/>
            <a:r>
              <a:rPr lang="en-US" b="1" dirty="0">
                <a:latin typeface="PT Serif" panose="020A0603040505020204" pitchFamily="18" charset="0"/>
                <a:cs typeface="Times New Roman" panose="02020603050405020304" pitchFamily="18" charset="0"/>
              </a:rPr>
              <a:t>NARAYANGANJ 2023</a:t>
            </a:r>
          </a:p>
        </p:txBody>
      </p:sp>
      <p:pic>
        <p:nvPicPr>
          <p:cNvPr id="12" name="Picture 11" descr="316170643_534447772078705_2871076561897797655_n"/>
          <p:cNvPicPr>
            <a:picLocks noChangeAspect="1"/>
          </p:cNvPicPr>
          <p:nvPr/>
        </p:nvPicPr>
        <p:blipFill>
          <a:blip r:embed="rId2"/>
          <a:stretch>
            <a:fillRect/>
          </a:stretch>
        </p:blipFill>
        <p:spPr>
          <a:xfrm>
            <a:off x="2627632" y="195582"/>
            <a:ext cx="3724275"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39601"/>
            <a:ext cx="6033300" cy="1264297"/>
          </a:xfrm>
          <a:prstGeom prst="rect">
            <a:avLst/>
          </a:prstGeom>
        </p:spPr>
        <p:txBody>
          <a:bodyPr spcFirstLastPara="1" wrap="square" lIns="91425" tIns="91425" rIns="91425" bIns="91425" anchor="t" anchorCtr="0">
            <a:noAutofit/>
          </a:bodyPr>
          <a:lstStyle/>
          <a:p>
            <a:pPr marL="0" indent="0">
              <a:buNone/>
            </a:pPr>
            <a:r>
              <a:rPr lang="en-US" dirty="0"/>
              <a:t>Attributes &amp; Functions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dirty="0"/>
          </a:p>
        </p:txBody>
      </p:sp>
    </p:spTree>
    <p:extLst>
      <p:ext uri="{BB962C8B-B14F-4D97-AF65-F5344CB8AC3E}">
        <p14:creationId xmlns:p14="http://schemas.microsoft.com/office/powerpoint/2010/main" val="208086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3011850" y="161367"/>
            <a:ext cx="5857800" cy="683055"/>
          </a:xfrm>
          <a:prstGeom prst="rect">
            <a:avLst/>
          </a:prstGeom>
        </p:spPr>
        <p:txBody>
          <a:bodyPr spcFirstLastPara="1" wrap="square" lIns="91425" tIns="91425" rIns="91425" bIns="91425" anchor="b" anchorCtr="0">
            <a:noAutofit/>
          </a:bodyPr>
          <a:lstStyle/>
          <a:p>
            <a:pPr algn="ctr"/>
            <a:r>
              <a:rPr lang="en-US" sz="3000" dirty="0">
                <a:latin typeface="PT Serif" panose="020A0603040505020204" pitchFamily="18" charset="0"/>
              </a:rPr>
              <a:t>Attributes &amp; Functions</a:t>
            </a:r>
            <a:endParaRPr sz="3000" dirty="0">
              <a:latin typeface="PT Serif" panose="020A0603040505020204" pitchFamily="18" charset="0"/>
            </a:endParaRPr>
          </a:p>
        </p:txBody>
      </p:sp>
      <p:sp>
        <p:nvSpPr>
          <p:cNvPr id="11" name="TextBox 10">
            <a:extLst>
              <a:ext uri="{FF2B5EF4-FFF2-40B4-BE49-F238E27FC236}">
                <a16:creationId xmlns:a16="http://schemas.microsoft.com/office/drawing/2014/main" id="{921A11FB-7EFA-4FEF-2872-70969F0CBF80}"/>
              </a:ext>
            </a:extLst>
          </p:cNvPr>
          <p:cNvSpPr txBox="1"/>
          <p:nvPr/>
        </p:nvSpPr>
        <p:spPr>
          <a:xfrm>
            <a:off x="3192201" y="844422"/>
            <a:ext cx="5306208" cy="4208781"/>
          </a:xfrm>
          <a:prstGeom prst="rect">
            <a:avLst/>
          </a:prstGeom>
          <a:noFill/>
        </p:spPr>
        <p:txBody>
          <a:bodyPr wrap="square">
            <a:spAutoFit/>
          </a:bodyPr>
          <a:lstStyle/>
          <a:p>
            <a:pPr marL="342900" indent="-342900" algn="just">
              <a:lnSpc>
                <a:spcPct val="115000"/>
              </a:lnSpc>
              <a:spcAft>
                <a:spcPts val="1000"/>
              </a:spcAft>
              <a:buFont typeface="Wingdings" panose="05000000000000000000" pitchFamily="2" charset="2"/>
              <a:buChar char="q"/>
            </a:pPr>
            <a:r>
              <a:rPr lang="en-US" sz="1800" b="1" dirty="0">
                <a:latin typeface="PT Serif" panose="020A0603040505020204" pitchFamily="18" charset="0"/>
                <a:ea typeface="Calibri" panose="020F0502020204030204" pitchFamily="34" charset="0"/>
                <a:cs typeface="Times New Roman" panose="02020603050405020304" pitchFamily="18" charset="0"/>
              </a:rPr>
              <a:t>Arrange Team: </a:t>
            </a:r>
            <a:endParaRPr lang="en-US" sz="18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Add Player:</a:t>
            </a:r>
            <a:r>
              <a:rPr lang="en-US" dirty="0">
                <a:latin typeface="PT Serif" panose="020A0603040505020204" pitchFamily="18" charset="0"/>
                <a:ea typeface="Calibri" panose="020F0502020204030204" pitchFamily="34" charset="0"/>
                <a:cs typeface="Times New Roman" panose="02020603050405020304" pitchFamily="18" charset="0"/>
              </a:rPr>
              <a:t> Teacher will create teams by adding players according to the specific sports the student wishes to compete in.</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Game wise player:</a:t>
            </a:r>
            <a:r>
              <a:rPr lang="en-US" dirty="0">
                <a:latin typeface="PT Serif" panose="020A0603040505020204" pitchFamily="18" charset="0"/>
                <a:ea typeface="Calibri" panose="020F0502020204030204" pitchFamily="34" charset="0"/>
                <a:cs typeface="Times New Roman" panose="02020603050405020304" pitchFamily="18" charset="0"/>
              </a:rPr>
              <a:t> Adding all the team information that they are participating in.</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Wingdings" panose="05000000000000000000" pitchFamily="2" charset="2"/>
              <a:buChar char="q"/>
            </a:pPr>
            <a:r>
              <a:rPr lang="en-US" sz="1800" b="1" dirty="0">
                <a:latin typeface="PT Serif" panose="020A0603040505020204" pitchFamily="18" charset="0"/>
                <a:ea typeface="Calibri" panose="020F0502020204030204" pitchFamily="34" charset="0"/>
                <a:cs typeface="Times New Roman" panose="02020603050405020304" pitchFamily="18" charset="0"/>
              </a:rPr>
              <a:t>Make Schedule:</a:t>
            </a:r>
            <a:endParaRPr lang="en-US" sz="18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Sending Mail:</a:t>
            </a:r>
            <a:r>
              <a:rPr lang="en-US" dirty="0">
                <a:latin typeface="PT Serif" panose="020A0603040505020204" pitchFamily="18" charset="0"/>
                <a:ea typeface="Calibri" panose="020F0502020204030204" pitchFamily="34" charset="0"/>
                <a:cs typeface="Times New Roman" panose="02020603050405020304" pitchFamily="18" charset="0"/>
              </a:rPr>
              <a:t> Schedule/Reminder of games will be sent to the students through mail.</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All Selected players:</a:t>
            </a:r>
            <a:r>
              <a:rPr lang="en-US" dirty="0">
                <a:latin typeface="PT Serif" panose="020A0603040505020204" pitchFamily="18" charset="0"/>
                <a:ea typeface="Calibri" panose="020F0502020204030204" pitchFamily="34" charset="0"/>
                <a:cs typeface="Times New Roman" panose="02020603050405020304" pitchFamily="18" charset="0"/>
              </a:rPr>
              <a:t> All selected players of all teams and games who are qualified will be shown sport and team wise.</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Game Level:</a:t>
            </a:r>
            <a:r>
              <a:rPr lang="en-US" dirty="0">
                <a:latin typeface="PT Serif" panose="020A0603040505020204" pitchFamily="18" charset="0"/>
                <a:ea typeface="Calibri" panose="020F0502020204030204" pitchFamily="34" charset="0"/>
                <a:cs typeface="Times New Roman" panose="02020603050405020304" pitchFamily="18" charset="0"/>
              </a:rPr>
              <a:t> Schedule for preliminary, semifinals and finals will be shown.</a:t>
            </a:r>
            <a:endParaRPr lang="en-US" sz="1100" dirty="0">
              <a:latin typeface="PT Serif" panose="020A06030405050202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52F20E2-CB6C-D561-96B3-114878AF86DC}"/>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300" smtClean="0">
                <a:latin typeface="PT Serif" panose="020A0603040505020204" pitchFamily="18" charset="0"/>
              </a:rPr>
              <a:pPr/>
              <a:t>11</a:t>
            </a:fld>
            <a:endParaRPr lang="en" sz="1300" dirty="0">
              <a:latin typeface="PT Serif" panose="020A06030405050202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937020" y="161367"/>
            <a:ext cx="5857800" cy="683055"/>
          </a:xfrm>
          <a:prstGeom prst="rect">
            <a:avLst/>
          </a:prstGeom>
        </p:spPr>
        <p:txBody>
          <a:bodyPr spcFirstLastPara="1" wrap="square" lIns="91425" tIns="91425" rIns="91425" bIns="91425" anchor="b" anchorCtr="0">
            <a:noAutofit/>
          </a:bodyPr>
          <a:lstStyle/>
          <a:p>
            <a:pPr algn="ctr"/>
            <a:r>
              <a:rPr lang="en-US" sz="3000" dirty="0">
                <a:latin typeface="PT Serif" panose="020A0603040505020204" pitchFamily="18" charset="0"/>
              </a:rPr>
              <a:t>Attributes &amp; Functions</a:t>
            </a:r>
            <a:endParaRPr sz="3000" dirty="0">
              <a:latin typeface="PT Serif" panose="020A0603040505020204" pitchFamily="18" charset="0"/>
            </a:endParaRPr>
          </a:p>
        </p:txBody>
      </p:sp>
      <p:sp>
        <p:nvSpPr>
          <p:cNvPr id="13" name="TextBox 12">
            <a:extLst>
              <a:ext uri="{FF2B5EF4-FFF2-40B4-BE49-F238E27FC236}">
                <a16:creationId xmlns:a16="http://schemas.microsoft.com/office/drawing/2014/main" id="{E2089CF5-BFEE-6E87-4EDF-E9E526B83EFB}"/>
              </a:ext>
            </a:extLst>
          </p:cNvPr>
          <p:cNvSpPr txBox="1"/>
          <p:nvPr/>
        </p:nvSpPr>
        <p:spPr>
          <a:xfrm>
            <a:off x="3364580" y="844422"/>
            <a:ext cx="4983354" cy="3961021"/>
          </a:xfrm>
          <a:prstGeom prst="rect">
            <a:avLst/>
          </a:prstGeom>
          <a:noFill/>
        </p:spPr>
        <p:txBody>
          <a:bodyPr wrap="square">
            <a:spAutoFit/>
          </a:bodyPr>
          <a:lstStyle/>
          <a:p>
            <a:pPr marL="342900" indent="-342900" algn="just">
              <a:lnSpc>
                <a:spcPct val="115000"/>
              </a:lnSpc>
              <a:spcAft>
                <a:spcPts val="1000"/>
              </a:spcAft>
              <a:buFont typeface="Wingdings" panose="05000000000000000000" pitchFamily="2" charset="2"/>
              <a:buChar char="q"/>
            </a:pPr>
            <a:r>
              <a:rPr lang="en-US" sz="1800" b="1" dirty="0">
                <a:latin typeface="PT Serif" panose="020A0603040505020204" pitchFamily="18" charset="0"/>
                <a:ea typeface="Calibri" panose="020F0502020204030204" pitchFamily="34" charset="0"/>
                <a:cs typeface="Times New Roman" panose="02020603050405020304" pitchFamily="18" charset="0"/>
              </a:rPr>
              <a:t>Scoreboard:</a:t>
            </a:r>
            <a:endParaRPr lang="en-US" sz="18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Single Player Information</a:t>
            </a:r>
            <a:r>
              <a:rPr lang="en-US" dirty="0">
                <a:latin typeface="PT Serif" panose="020A0603040505020204" pitchFamily="18" charset="0"/>
                <a:ea typeface="Calibri" panose="020F0502020204030204" pitchFamily="34" charset="0"/>
                <a:cs typeface="Times New Roman" panose="02020603050405020304" pitchFamily="18" charset="0"/>
              </a:rPr>
              <a:t>: Single player registration.</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All registered Team:</a:t>
            </a:r>
            <a:r>
              <a:rPr lang="en-US" dirty="0">
                <a:latin typeface="PT Serif" panose="020A0603040505020204" pitchFamily="18" charset="0"/>
                <a:ea typeface="Calibri" panose="020F0502020204030204" pitchFamily="34" charset="0"/>
                <a:cs typeface="Times New Roman" panose="02020603050405020304" pitchFamily="18" charset="0"/>
              </a:rPr>
              <a:t> All the arranged teams will make final registration here.</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All Game Information:</a:t>
            </a:r>
            <a:r>
              <a:rPr lang="en-US" dirty="0">
                <a:latin typeface="PT Serif" panose="020A0603040505020204" pitchFamily="18" charset="0"/>
                <a:ea typeface="Calibri" panose="020F0502020204030204" pitchFamily="34" charset="0"/>
                <a:cs typeface="Times New Roman" panose="02020603050405020304" pitchFamily="18" charset="0"/>
              </a:rPr>
              <a:t> All the previous and present results of the tournaments will be available here.</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Wingdings" panose="05000000000000000000" pitchFamily="2" charset="2"/>
              <a:buChar char="q"/>
            </a:pPr>
            <a:r>
              <a:rPr lang="en-US" sz="1800" b="1" dirty="0">
                <a:latin typeface="PT Serif" panose="020A0603040505020204" pitchFamily="18" charset="0"/>
                <a:ea typeface="Calibri" panose="020F0502020204030204" pitchFamily="34" charset="0"/>
                <a:cs typeface="Times New Roman" panose="02020603050405020304" pitchFamily="18" charset="0"/>
              </a:rPr>
              <a:t>Final Result/Future Arrangements:</a:t>
            </a:r>
            <a:endParaRPr lang="en-US" sz="18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Recent result of the game: </a:t>
            </a:r>
            <a:r>
              <a:rPr lang="en-US" dirty="0">
                <a:latin typeface="PT Serif" panose="020A0603040505020204" pitchFamily="18" charset="0"/>
                <a:ea typeface="Calibri" panose="020F0502020204030204" pitchFamily="34" charset="0"/>
                <a:cs typeface="Times New Roman" panose="02020603050405020304" pitchFamily="18" charset="0"/>
              </a:rPr>
              <a:t>Updating the results of the scheduled final tournament’s results of that particular day.</a:t>
            </a:r>
            <a:endParaRPr lang="en-US" sz="1100" dirty="0">
              <a:latin typeface="PT Serif" panose="020A06030405050202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US" b="1" dirty="0">
                <a:latin typeface="PT Serif" panose="020A0603040505020204" pitchFamily="18" charset="0"/>
                <a:ea typeface="Calibri" panose="020F0502020204030204" pitchFamily="34" charset="0"/>
                <a:cs typeface="Times New Roman" panose="02020603050405020304" pitchFamily="18" charset="0"/>
              </a:rPr>
              <a:t>Future Event:</a:t>
            </a:r>
            <a:r>
              <a:rPr lang="en-US" dirty="0">
                <a:latin typeface="PT Serif" panose="020A0603040505020204" pitchFamily="18" charset="0"/>
                <a:ea typeface="Calibri" panose="020F0502020204030204" pitchFamily="34" charset="0"/>
                <a:cs typeface="Times New Roman" panose="02020603050405020304" pitchFamily="18" charset="0"/>
              </a:rPr>
              <a:t> Upcoming schedules for future events will be updated here.</a:t>
            </a:r>
            <a:endParaRPr lang="en-US" sz="1100" dirty="0">
              <a:latin typeface="PT Serif" panose="020A0603040505020204" pitchFamily="18" charset="0"/>
              <a:ea typeface="Calibri" panose="020F0502020204030204" pitchFamily="34" charset="0"/>
              <a:cs typeface="Times New Roman" panose="02020603050405020304" pitchFamily="18" charset="0"/>
            </a:endParaRPr>
          </a:p>
        </p:txBody>
      </p:sp>
      <p:sp>
        <p:nvSpPr>
          <p:cNvPr id="3" name="Slide Number Placeholder 1">
            <a:extLst>
              <a:ext uri="{FF2B5EF4-FFF2-40B4-BE49-F238E27FC236}">
                <a16:creationId xmlns:a16="http://schemas.microsoft.com/office/drawing/2014/main" id="{DB6CC7F4-6642-5322-6151-581AFFA78EB7}"/>
              </a:ext>
            </a:extLst>
          </p:cNvPr>
          <p:cNvSpPr txBox="1">
            <a:spLocks/>
          </p:cNvSpPr>
          <p:nvPr/>
        </p:nvSpPr>
        <p:spPr>
          <a:xfrm>
            <a:off x="8595300" y="4749900"/>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1300" smtClean="0">
                <a:latin typeface="PT Serif" panose="020A0603040505020204" pitchFamily="18" charset="0"/>
              </a:rPr>
              <a:pPr/>
              <a:t>12</a:t>
            </a:fld>
            <a:endParaRPr lang="en" sz="1300" dirty="0">
              <a:latin typeface="PT Serif" panose="020A0603040505020204" pitchFamily="18" charset="0"/>
            </a:endParaRPr>
          </a:p>
        </p:txBody>
      </p:sp>
    </p:spTree>
    <p:extLst>
      <p:ext uri="{BB962C8B-B14F-4D97-AF65-F5344CB8AC3E}">
        <p14:creationId xmlns:p14="http://schemas.microsoft.com/office/powerpoint/2010/main" val="40487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2178152"/>
            <a:ext cx="6033300" cy="752851"/>
          </a:xfrm>
          <a:prstGeom prst="rect">
            <a:avLst/>
          </a:prstGeom>
        </p:spPr>
        <p:txBody>
          <a:bodyPr spcFirstLastPara="1" wrap="square" lIns="91425" tIns="91425" rIns="91425" bIns="91425" anchor="t" anchorCtr="0">
            <a:noAutofit/>
          </a:bodyPr>
          <a:lstStyle/>
          <a:p>
            <a:pPr marL="0" indent="0">
              <a:buNone/>
            </a:pPr>
            <a:r>
              <a:rPr lang="en" dirty="0"/>
              <a:t>Architecture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r>
              <a:rPr lang="en-US" dirty="0"/>
              <a:t>14</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r>
              <a:rPr lang="en" sz="2000" dirty="0">
                <a:latin typeface="PT Serif" panose="020A0603040505020204" pitchFamily="18" charset="0"/>
              </a:rPr>
              <a:t>Architecture of the Project</a:t>
            </a:r>
            <a:endParaRPr sz="2000" dirty="0">
              <a:latin typeface="PT Serif" panose="020A0603040505020204" pitchFamily="18" charset="0"/>
            </a:endParaRPr>
          </a:p>
        </p:txBody>
      </p:sp>
      <p:sp>
        <p:nvSpPr>
          <p:cNvPr id="94" name="Google Shape;94;p16"/>
          <p:cNvSpPr txBox="1">
            <a:spLocks noGrp="1"/>
          </p:cNvSpPr>
          <p:nvPr>
            <p:ph type="body" idx="1"/>
          </p:nvPr>
        </p:nvSpPr>
        <p:spPr>
          <a:xfrm>
            <a:off x="617100" y="1501257"/>
            <a:ext cx="7909800" cy="1812098"/>
          </a:xfrm>
          <a:prstGeom prst="rect">
            <a:avLst/>
          </a:prstGeom>
        </p:spPr>
        <p:txBody>
          <a:bodyPr spcFirstLastPara="1" wrap="square" lIns="91425" tIns="91425" rIns="91425" bIns="91425" anchor="t" anchorCtr="0">
            <a:noAutofit/>
          </a:bodyPr>
          <a:lstStyle/>
          <a:p>
            <a:pPr marL="76200" indent="0" algn="ctr">
              <a:buNone/>
            </a:pPr>
            <a:r>
              <a:rPr lang="en-US" sz="1400" dirty="0">
                <a:latin typeface="PT Serif" panose="020A0603040505020204" pitchFamily="18" charset="0"/>
                <a:ea typeface="Calibri" panose="020F0502020204030204" pitchFamily="34" charset="0"/>
              </a:rPr>
              <a:t>Before designing a system, the architecture is made with different perspectives in mind. The most important part is to visualize the system from the perspective of different viewers. The better we understand the better we can build the system. </a:t>
            </a:r>
          </a:p>
          <a:p>
            <a:pPr marL="76200" indent="0" algn="ctr">
              <a:buNone/>
            </a:pPr>
            <a:r>
              <a:rPr lang="en-US" sz="1400" dirty="0">
                <a:latin typeface="PT Serif" panose="020A0603040505020204" pitchFamily="18" charset="0"/>
                <a:ea typeface="Calibri" panose="020F0502020204030204" pitchFamily="34" charset="0"/>
                <a:cs typeface="Times New Roman" panose="02020603050405020304" pitchFamily="18" charset="0"/>
              </a:rPr>
              <a:t>So, for designing and implementing we are using </a:t>
            </a:r>
            <a:r>
              <a:rPr lang="en-US" sz="1400" b="1" dirty="0">
                <a:latin typeface="PT Serif" panose="020A0603040505020204" pitchFamily="18" charset="0"/>
                <a:ea typeface="Calibri" panose="020F0502020204030204" pitchFamily="34" charset="0"/>
                <a:cs typeface="Times New Roman" panose="02020603050405020304" pitchFamily="18" charset="0"/>
              </a:rPr>
              <a:t>three types of UML diagram </a:t>
            </a:r>
            <a:r>
              <a:rPr lang="en-US" sz="1400" dirty="0">
                <a:latin typeface="PT Serif" panose="020A0603040505020204" pitchFamily="18" charset="0"/>
                <a:ea typeface="Calibri" panose="020F0502020204030204" pitchFamily="34" charset="0"/>
                <a:cs typeface="Times New Roman" panose="02020603050405020304" pitchFamily="18" charset="0"/>
              </a:rPr>
              <a:t>in our project which are-</a:t>
            </a:r>
            <a:r>
              <a:rPr lang="en-US" sz="1400" b="1" dirty="0">
                <a:latin typeface="PT Serif" panose="020A0603040505020204" pitchFamily="18" charset="0"/>
                <a:ea typeface="Calibri" panose="020F0502020204030204" pitchFamily="34" charset="0"/>
                <a:cs typeface="Times New Roman" panose="02020603050405020304" pitchFamily="18" charset="0"/>
              </a:rPr>
              <a:t>Activity Diagram, Use-Case diagram and ER diagram</a:t>
            </a:r>
            <a:r>
              <a:rPr lang="en-US" sz="1400" dirty="0">
                <a:latin typeface="PT Serif" panose="020A0603040505020204" pitchFamily="18" charset="0"/>
                <a:ea typeface="Calibri" panose="020F0502020204030204" pitchFamily="34" charset="0"/>
                <a:cs typeface="Times New Roman" panose="02020603050405020304" pitchFamily="18" charset="0"/>
              </a:rPr>
              <a:t>.</a:t>
            </a:r>
          </a:p>
        </p:txBody>
      </p:sp>
      <p:sp>
        <p:nvSpPr>
          <p:cNvPr id="95" name="Google Shape;95;p16"/>
          <p:cNvSpPr txBox="1">
            <a:spLocks noGrp="1"/>
          </p:cNvSpPr>
          <p:nvPr>
            <p:ph type="sldNum" idx="12"/>
          </p:nvPr>
        </p:nvSpPr>
        <p:spPr>
          <a:xfrm>
            <a:off x="8526900" y="4683135"/>
            <a:ext cx="548700" cy="393600"/>
          </a:xfrm>
          <a:prstGeom prst="rect">
            <a:avLst/>
          </a:prstGeom>
        </p:spPr>
        <p:txBody>
          <a:bodyPr spcFirstLastPara="1" wrap="square" lIns="91425" tIns="91425" rIns="91425" bIns="91425" anchor="t" anchorCtr="0">
            <a:noAutofit/>
          </a:bodyPr>
          <a:lstStyle/>
          <a:p>
            <a:r>
              <a:rPr lang="en" dirty="0"/>
              <a:t>15</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r>
              <a:rPr lang="en" sz="2000" dirty="0">
                <a:latin typeface="PT Serif" panose="020A0603040505020204" pitchFamily="18" charset="0"/>
              </a:rPr>
              <a:t>Activity Diagram</a:t>
            </a:r>
            <a:endParaRPr sz="2000" dirty="0">
              <a:latin typeface="PT Serif" panose="020A0603040505020204" pitchFamily="18" charset="0"/>
            </a:endParaRPr>
          </a:p>
        </p:txBody>
      </p:sp>
      <p:sp>
        <p:nvSpPr>
          <p:cNvPr id="94" name="Google Shape;94;p16"/>
          <p:cNvSpPr txBox="1">
            <a:spLocks noGrp="1"/>
          </p:cNvSpPr>
          <p:nvPr>
            <p:ph type="body" idx="1"/>
          </p:nvPr>
        </p:nvSpPr>
        <p:spPr>
          <a:xfrm>
            <a:off x="1515549" y="1538813"/>
            <a:ext cx="6112902" cy="1714699"/>
          </a:xfrm>
          <a:prstGeom prst="rect">
            <a:avLst/>
          </a:prstGeom>
        </p:spPr>
        <p:txBody>
          <a:bodyPr spcFirstLastPara="1" wrap="square" lIns="91425" tIns="91425" rIns="91425" bIns="91425" anchor="t" anchorCtr="0">
            <a:noAutofit/>
          </a:bodyPr>
          <a:lstStyle/>
          <a:p>
            <a:pPr marL="76200" indent="0" algn="ctr">
              <a:buNone/>
            </a:pPr>
            <a:r>
              <a:rPr lang="en-US" sz="1400" b="1" dirty="0">
                <a:effectLst/>
                <a:latin typeface="PT Serif" panose="020A0603040505020204" pitchFamily="18" charset="0"/>
                <a:ea typeface="Calibri" panose="020F0502020204030204" pitchFamily="34" charset="0"/>
                <a:cs typeface="Times New Roman" panose="02020603050405020304" pitchFamily="18" charset="0"/>
              </a:rPr>
              <a:t>Activity Diagram:</a:t>
            </a:r>
            <a:r>
              <a:rPr lang="en-US" sz="1400" dirty="0">
                <a:solidFill>
                  <a:srgbClr val="000000"/>
                </a:solidFill>
                <a:effectLst/>
                <a:latin typeface="PT Serif" panose="020A0603040505020204" pitchFamily="18" charset="0"/>
                <a:ea typeface="Calibri" panose="020F0502020204030204" pitchFamily="34" charset="0"/>
                <a:cs typeface="Times New Roman" panose="02020603050405020304" pitchFamily="18" charset="0"/>
              </a:rPr>
              <a:t> Activity diagram is basically a flowchart to represent the flow from one activity to another activity. The activity can be described as an operation of the system. The control flow is drawn from one operation to another. This flow can be sequential, branched, or concurrent.</a:t>
            </a:r>
            <a:endParaRPr sz="1400" dirty="0">
              <a:latin typeface="PT Serif" panose="020A0603040505020204" pitchFamily="18" charset="0"/>
            </a:endParaRPr>
          </a:p>
        </p:txBody>
      </p:sp>
      <p:sp>
        <p:nvSpPr>
          <p:cNvPr id="95" name="Google Shape;95;p16"/>
          <p:cNvSpPr txBox="1">
            <a:spLocks noGrp="1"/>
          </p:cNvSpPr>
          <p:nvPr>
            <p:ph type="sldNum" idx="12"/>
          </p:nvPr>
        </p:nvSpPr>
        <p:spPr>
          <a:xfrm>
            <a:off x="8526900" y="4642274"/>
            <a:ext cx="548700" cy="393600"/>
          </a:xfrm>
          <a:prstGeom prst="rect">
            <a:avLst/>
          </a:prstGeom>
        </p:spPr>
        <p:txBody>
          <a:bodyPr spcFirstLastPara="1" wrap="square" lIns="91425" tIns="91425" rIns="91425" bIns="91425" anchor="t" anchorCtr="0">
            <a:noAutofit/>
          </a:bodyPr>
          <a:lstStyle/>
          <a:p>
            <a:r>
              <a:rPr lang="en" dirty="0"/>
              <a:t>16</a:t>
            </a:r>
            <a:endParaRPr dirty="0"/>
          </a:p>
        </p:txBody>
      </p:sp>
    </p:spTree>
    <p:extLst>
      <p:ext uri="{BB962C8B-B14F-4D97-AF65-F5344CB8AC3E}">
        <p14:creationId xmlns:p14="http://schemas.microsoft.com/office/powerpoint/2010/main" val="818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318100" y="187603"/>
            <a:ext cx="4507800" cy="556676"/>
          </a:xfrm>
          <a:prstGeom prst="rect">
            <a:avLst/>
          </a:prstGeom>
        </p:spPr>
        <p:txBody>
          <a:bodyPr spcFirstLastPara="1" wrap="square" lIns="91425" tIns="91425" rIns="91425" bIns="91425" anchor="ctr" anchorCtr="0">
            <a:noAutofit/>
          </a:bodyPr>
          <a:lstStyle/>
          <a:p>
            <a:r>
              <a:rPr lang="en" sz="2000" dirty="0">
                <a:latin typeface="PT Serif" panose="020A0603040505020204" pitchFamily="18" charset="0"/>
              </a:rPr>
              <a:t>Activity Diagram</a:t>
            </a:r>
            <a:endParaRPr sz="2000" dirty="0">
              <a:latin typeface="PT Serif" panose="020A0603040505020204" pitchFamily="18" charset="0"/>
            </a:endParaRPr>
          </a:p>
        </p:txBody>
      </p:sp>
      <p:sp>
        <p:nvSpPr>
          <p:cNvPr id="95" name="Google Shape;95;p16"/>
          <p:cNvSpPr txBox="1">
            <a:spLocks noGrp="1"/>
          </p:cNvSpPr>
          <p:nvPr>
            <p:ph type="sldNum" idx="12"/>
          </p:nvPr>
        </p:nvSpPr>
        <p:spPr>
          <a:xfrm>
            <a:off x="8526900" y="4642274"/>
            <a:ext cx="548700" cy="393600"/>
          </a:xfrm>
          <a:prstGeom prst="rect">
            <a:avLst/>
          </a:prstGeom>
        </p:spPr>
        <p:txBody>
          <a:bodyPr spcFirstLastPara="1" wrap="square" lIns="91425" tIns="91425" rIns="91425" bIns="91425" anchor="t" anchorCtr="0">
            <a:noAutofit/>
          </a:bodyPr>
          <a:lstStyle/>
          <a:p>
            <a:r>
              <a:rPr lang="en" dirty="0"/>
              <a:t>17</a:t>
            </a:r>
            <a:endParaRPr dirty="0"/>
          </a:p>
        </p:txBody>
      </p:sp>
      <p:pic>
        <p:nvPicPr>
          <p:cNvPr id="2" name="Picture 1">
            <a:extLst>
              <a:ext uri="{FF2B5EF4-FFF2-40B4-BE49-F238E27FC236}">
                <a16:creationId xmlns:a16="http://schemas.microsoft.com/office/drawing/2014/main" id="{BD1FB891-FE56-825B-88B8-4F3F66FD1375}"/>
              </a:ext>
            </a:extLst>
          </p:cNvPr>
          <p:cNvPicPr>
            <a:picLocks noChangeAspect="1"/>
          </p:cNvPicPr>
          <p:nvPr/>
        </p:nvPicPr>
        <p:blipFill>
          <a:blip r:embed="rId3"/>
          <a:stretch>
            <a:fillRect/>
          </a:stretch>
        </p:blipFill>
        <p:spPr>
          <a:xfrm>
            <a:off x="2116085" y="825556"/>
            <a:ext cx="4911830" cy="4317944"/>
          </a:xfrm>
          <a:prstGeom prst="rect">
            <a:avLst/>
          </a:prstGeom>
        </p:spPr>
      </p:pic>
    </p:spTree>
    <p:extLst>
      <p:ext uri="{BB962C8B-B14F-4D97-AF65-F5344CB8AC3E}">
        <p14:creationId xmlns:p14="http://schemas.microsoft.com/office/powerpoint/2010/main" val="6518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04E45F-8F8C-6802-E953-4FE56A7E9B15}"/>
              </a:ext>
            </a:extLst>
          </p:cNvPr>
          <p:cNvSpPr txBox="1"/>
          <p:nvPr/>
        </p:nvSpPr>
        <p:spPr>
          <a:xfrm>
            <a:off x="2894771" y="144872"/>
            <a:ext cx="3354457" cy="415498"/>
          </a:xfrm>
          <a:prstGeom prst="rect">
            <a:avLst/>
          </a:prstGeom>
          <a:noFill/>
        </p:spPr>
        <p:txBody>
          <a:bodyPr wrap="square" rtlCol="0">
            <a:spAutoFit/>
          </a:bodyPr>
          <a:lstStyle/>
          <a:p>
            <a:pPr algn="ctr"/>
            <a:r>
              <a:rPr lang="en-US" sz="2000" b="1" dirty="0">
                <a:latin typeface="PT Serif" panose="020A0603040505020204" pitchFamily="18" charset="0"/>
                <a:cs typeface="Times New Roman" panose="02020603050405020304" pitchFamily="18" charset="0"/>
              </a:rPr>
              <a:t>Use Case Diagram</a:t>
            </a:r>
          </a:p>
        </p:txBody>
      </p:sp>
      <p:sp>
        <p:nvSpPr>
          <p:cNvPr id="5" name="TextBox 4">
            <a:extLst>
              <a:ext uri="{FF2B5EF4-FFF2-40B4-BE49-F238E27FC236}">
                <a16:creationId xmlns:a16="http://schemas.microsoft.com/office/drawing/2014/main" id="{D18D8215-7F20-D949-D20A-43B59001BBDD}"/>
              </a:ext>
            </a:extLst>
          </p:cNvPr>
          <p:cNvSpPr txBox="1"/>
          <p:nvPr/>
        </p:nvSpPr>
        <p:spPr>
          <a:xfrm>
            <a:off x="864703" y="780221"/>
            <a:ext cx="7295323" cy="1200329"/>
          </a:xfrm>
          <a:prstGeom prst="rect">
            <a:avLst/>
          </a:prstGeom>
          <a:noFill/>
        </p:spPr>
        <p:txBody>
          <a:bodyPr wrap="square" rtlCol="0">
            <a:spAutoFit/>
          </a:bodyPr>
          <a:lstStyle/>
          <a:p>
            <a:pPr marL="257175" indent="-257175" algn="just">
              <a:buFont typeface="Wingdings" panose="05000000000000000000" pitchFamily="2" charset="2"/>
              <a:buChar char="q"/>
            </a:pPr>
            <a:r>
              <a:rPr lang="en-US" b="1" dirty="0">
                <a:latin typeface="PT Serif" panose="020A0603040505020204" pitchFamily="18" charset="0"/>
                <a:cs typeface="Times New Roman" panose="02020603050405020304" pitchFamily="18" charset="0"/>
              </a:rPr>
              <a:t>What is Use Case Diagram: </a:t>
            </a:r>
          </a:p>
          <a:p>
            <a:pPr algn="just"/>
            <a:endParaRPr lang="en-US" b="1" dirty="0">
              <a:latin typeface="PT Serif" panose="020A0603040505020204" pitchFamily="18" charset="0"/>
              <a:cs typeface="Times New Roman" panose="02020603050405020304" pitchFamily="18" charset="0"/>
            </a:endParaRPr>
          </a:p>
          <a:p>
            <a:pPr algn="just"/>
            <a:r>
              <a:rPr lang="en-US" dirty="0">
                <a:latin typeface="PT Serif" panose="020A0603040505020204" pitchFamily="18" charset="0"/>
                <a:cs typeface="Times New Roman" panose="02020603050405020304" pitchFamily="18" charset="0"/>
              </a:rPr>
              <a:t>A UML use case diagram is the primary form of system/software requirements for a new software program underdeveloped. Use cases specify the expected behavior (what), and not the exact method of making it happen (how).</a:t>
            </a:r>
          </a:p>
        </p:txBody>
      </p:sp>
      <p:sp>
        <p:nvSpPr>
          <p:cNvPr id="6" name="TextBox 5">
            <a:extLst>
              <a:ext uri="{FF2B5EF4-FFF2-40B4-BE49-F238E27FC236}">
                <a16:creationId xmlns:a16="http://schemas.microsoft.com/office/drawing/2014/main" id="{A928A72F-B04F-EF97-2CC5-F9F0ED790818}"/>
              </a:ext>
            </a:extLst>
          </p:cNvPr>
          <p:cNvSpPr txBox="1"/>
          <p:nvPr/>
        </p:nvSpPr>
        <p:spPr>
          <a:xfrm>
            <a:off x="864702" y="2315817"/>
            <a:ext cx="7384776" cy="2231380"/>
          </a:xfrm>
          <a:prstGeom prst="rect">
            <a:avLst/>
          </a:prstGeom>
          <a:noFill/>
        </p:spPr>
        <p:txBody>
          <a:bodyPr wrap="square" rtlCol="0">
            <a:spAutoFit/>
          </a:bodyPr>
          <a:lstStyle/>
          <a:p>
            <a:pPr marL="257175" indent="-257175" algn="just">
              <a:buFont typeface="Wingdings" panose="05000000000000000000" pitchFamily="2" charset="2"/>
              <a:buChar char="q"/>
            </a:pPr>
            <a:r>
              <a:rPr lang="en-US" b="1" dirty="0">
                <a:latin typeface="PT Serif" panose="020A0603040505020204" pitchFamily="18" charset="0"/>
                <a:cs typeface="Times New Roman" panose="02020603050405020304" pitchFamily="18" charset="0"/>
              </a:rPr>
              <a:t>Purpose of Use Case Diagram:</a:t>
            </a:r>
          </a:p>
          <a:p>
            <a:pPr algn="just"/>
            <a:endParaRPr lang="en-US" dirty="0">
              <a:latin typeface="PT Serif" panose="020A0603040505020204" pitchFamily="18" charset="0"/>
              <a:cs typeface="Times New Roman" panose="02020603050405020304" pitchFamily="18" charset="0"/>
            </a:endParaRPr>
          </a:p>
          <a:p>
            <a:pPr algn="just"/>
            <a:r>
              <a:rPr lang="en-US" dirty="0">
                <a:latin typeface="PT Serif" panose="020A0603040505020204" pitchFamily="18" charset="0"/>
                <a:cs typeface="Times New Roman" panose="02020603050405020304" pitchFamily="18" charset="0"/>
              </a:rPr>
              <a:t>Use case diagrams are typically developed in the early stage of development and people often apply use case modeling for the following purposes:</a:t>
            </a:r>
          </a:p>
          <a:p>
            <a:pPr marL="257175" indent="-257175" algn="just">
              <a:buFont typeface="Wingdings" panose="05000000000000000000" pitchFamily="2" charset="2"/>
              <a:buChar char="q"/>
            </a:pPr>
            <a:endParaRPr lang="en-US" dirty="0">
              <a:latin typeface="PT Serif" panose="020A0603040505020204" pitchFamily="18" charset="0"/>
              <a:cs typeface="Times New Roman" panose="02020603050405020304" pitchFamily="18" charset="0"/>
            </a:endParaRPr>
          </a:p>
          <a:p>
            <a:pPr marL="257175" indent="-257175" algn="just">
              <a:buFont typeface="Wingdings" panose="05000000000000000000" pitchFamily="2" charset="2"/>
              <a:buChar char="ü"/>
            </a:pPr>
            <a:r>
              <a:rPr lang="en-US" dirty="0">
                <a:latin typeface="PT Serif" panose="020A0603040505020204" pitchFamily="18" charset="0"/>
                <a:cs typeface="Times New Roman" panose="02020603050405020304" pitchFamily="18" charset="0"/>
              </a:rPr>
              <a:t>Specify the context of a system</a:t>
            </a:r>
          </a:p>
          <a:p>
            <a:pPr marL="214313" indent="-214313" algn="just">
              <a:buFont typeface="Wingdings" panose="05000000000000000000" pitchFamily="2" charset="2"/>
              <a:buChar char="ü"/>
            </a:pPr>
            <a:r>
              <a:rPr lang="en-US" dirty="0">
                <a:latin typeface="PT Serif" panose="020A0603040505020204" pitchFamily="18" charset="0"/>
                <a:cs typeface="Times New Roman" panose="02020603050405020304" pitchFamily="18" charset="0"/>
              </a:rPr>
              <a:t>Capture the requirements of a system</a:t>
            </a:r>
          </a:p>
          <a:p>
            <a:pPr marL="214313" indent="-214313" algn="just">
              <a:buFont typeface="Wingdings" panose="05000000000000000000" pitchFamily="2" charset="2"/>
              <a:buChar char="ü"/>
            </a:pPr>
            <a:r>
              <a:rPr lang="en-US" dirty="0">
                <a:latin typeface="PT Serif" panose="020A0603040505020204" pitchFamily="18" charset="0"/>
                <a:cs typeface="Times New Roman" panose="02020603050405020304" pitchFamily="18" charset="0"/>
              </a:rPr>
              <a:t>Validate a systems architecture</a:t>
            </a:r>
          </a:p>
          <a:p>
            <a:pPr marL="214313" indent="-214313" algn="just">
              <a:buFont typeface="Wingdings" panose="05000000000000000000" pitchFamily="2" charset="2"/>
              <a:buChar char="ü"/>
            </a:pPr>
            <a:r>
              <a:rPr lang="en-US" dirty="0">
                <a:latin typeface="PT Serif" panose="020A0603040505020204" pitchFamily="18" charset="0"/>
                <a:cs typeface="Times New Roman" panose="02020603050405020304" pitchFamily="18" charset="0"/>
              </a:rPr>
              <a:t>Drive implementation and generate test cases </a:t>
            </a:r>
          </a:p>
          <a:p>
            <a:pPr marL="214313" indent="-214313" algn="just">
              <a:buFont typeface="Wingdings" panose="05000000000000000000" pitchFamily="2" charset="2"/>
              <a:buChar char="ü"/>
            </a:pPr>
            <a:r>
              <a:rPr lang="en-US" dirty="0">
                <a:latin typeface="PT Serif" panose="020A0603040505020204" pitchFamily="18" charset="0"/>
                <a:cs typeface="Times New Roman" panose="02020603050405020304" pitchFamily="18" charset="0"/>
              </a:rPr>
              <a:t>Developed by analysts together with domain experts</a:t>
            </a:r>
          </a:p>
        </p:txBody>
      </p:sp>
      <p:sp>
        <p:nvSpPr>
          <p:cNvPr id="2" name="Slide Number Placeholder 1">
            <a:extLst>
              <a:ext uri="{FF2B5EF4-FFF2-40B4-BE49-F238E27FC236}">
                <a16:creationId xmlns:a16="http://schemas.microsoft.com/office/drawing/2014/main" id="{00352433-16B0-6904-D624-1491921ED735}"/>
              </a:ext>
            </a:extLst>
          </p:cNvPr>
          <p:cNvSpPr>
            <a:spLocks noGrp="1"/>
          </p:cNvSpPr>
          <p:nvPr>
            <p:ph type="sldNum" idx="12"/>
          </p:nvPr>
        </p:nvSpPr>
        <p:spPr>
          <a:xfrm>
            <a:off x="8595300" y="4749900"/>
            <a:ext cx="548700" cy="393600"/>
          </a:xfrm>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246717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FFA33-3C74-3DAC-5A45-789B7AE69816}"/>
              </a:ext>
            </a:extLst>
          </p:cNvPr>
          <p:cNvSpPr txBox="1"/>
          <p:nvPr/>
        </p:nvSpPr>
        <p:spPr>
          <a:xfrm>
            <a:off x="409667" y="432210"/>
            <a:ext cx="7295323" cy="369332"/>
          </a:xfrm>
          <a:prstGeom prst="rect">
            <a:avLst/>
          </a:prstGeom>
          <a:noFill/>
        </p:spPr>
        <p:txBody>
          <a:bodyPr wrap="square" rtlCol="0">
            <a:spAutoFit/>
          </a:bodyPr>
          <a:lstStyle/>
          <a:p>
            <a:pPr marL="257175" indent="-257175" algn="just">
              <a:buFont typeface="Wingdings" panose="05000000000000000000" pitchFamily="2" charset="2"/>
              <a:buChar char="q"/>
            </a:pPr>
            <a:r>
              <a:rPr lang="en-US" sz="1800" b="1" dirty="0">
                <a:latin typeface="PT Serif" panose="020A0603040505020204" pitchFamily="18" charset="0"/>
                <a:cs typeface="Times New Roman" panose="02020603050405020304" pitchFamily="18" charset="0"/>
              </a:rPr>
              <a:t>Notation Description: </a:t>
            </a:r>
          </a:p>
        </p:txBody>
      </p:sp>
      <p:pic>
        <p:nvPicPr>
          <p:cNvPr id="1028" name="Picture 4" descr="Use Case Diagram Notation - Actor">
            <a:extLst>
              <a:ext uri="{FF2B5EF4-FFF2-40B4-BE49-F238E27FC236}">
                <a16:creationId xmlns:a16="http://schemas.microsoft.com/office/drawing/2014/main" id="{A912CB5F-C228-08DC-3BA9-D9A76FCFD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990" y="2561643"/>
            <a:ext cx="221456" cy="5214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 Case Diagram Notation - Use Case">
            <a:extLst>
              <a:ext uri="{FF2B5EF4-FFF2-40B4-BE49-F238E27FC236}">
                <a16:creationId xmlns:a16="http://schemas.microsoft.com/office/drawing/2014/main" id="{709B266D-CD7E-1F69-3C1A-B7035634F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395" y="3775500"/>
            <a:ext cx="578644" cy="2928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 Case Diagram Notation - System Boundary">
            <a:extLst>
              <a:ext uri="{FF2B5EF4-FFF2-40B4-BE49-F238E27FC236}">
                <a16:creationId xmlns:a16="http://schemas.microsoft.com/office/drawing/2014/main" id="{A0BA7596-4C17-0326-047F-FDE34EE14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060" y="1037712"/>
            <a:ext cx="765313" cy="10762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E81431-1226-4A16-7773-3C45439EA4A1}"/>
              </a:ext>
            </a:extLst>
          </p:cNvPr>
          <p:cNvSpPr txBox="1"/>
          <p:nvPr/>
        </p:nvSpPr>
        <p:spPr>
          <a:xfrm>
            <a:off x="675857" y="1185907"/>
            <a:ext cx="6182141" cy="954107"/>
          </a:xfrm>
          <a:prstGeom prst="rect">
            <a:avLst/>
          </a:prstGeom>
          <a:noFill/>
        </p:spPr>
        <p:txBody>
          <a:bodyPr wrap="square" rtlCol="0">
            <a:spAutoFit/>
          </a:bodyPr>
          <a:lstStyle/>
          <a:p>
            <a:pPr marL="257175" indent="-257175" algn="just">
              <a:buFont typeface="Wingdings" panose="05000000000000000000" pitchFamily="2" charset="2"/>
              <a:buChar char="Ø"/>
            </a:pPr>
            <a:r>
              <a:rPr lang="en-US" b="1" dirty="0">
                <a:latin typeface="PT Serif" panose="020A0603040505020204" pitchFamily="18" charset="0"/>
                <a:cs typeface="Times New Roman" panose="02020603050405020304" pitchFamily="18" charset="0"/>
              </a:rPr>
              <a:t>Subsystems: </a:t>
            </a:r>
            <a:r>
              <a:rPr lang="en-US" dirty="0">
                <a:latin typeface="PT Serif" panose="020A0603040505020204" pitchFamily="18" charset="0"/>
                <a:cs typeface="Times New Roman" panose="02020603050405020304" pitchFamily="18" charset="0"/>
              </a:rPr>
              <a:t>In UML models, subsystems are a type of stereotyped component that represent independent, behavioral units in a system. Subsystems are used in class, component, and use-case diagrams to represent large-scale components in the system that you are modeling.</a:t>
            </a:r>
          </a:p>
        </p:txBody>
      </p:sp>
      <p:sp>
        <p:nvSpPr>
          <p:cNvPr id="7" name="TextBox 6">
            <a:extLst>
              <a:ext uri="{FF2B5EF4-FFF2-40B4-BE49-F238E27FC236}">
                <a16:creationId xmlns:a16="http://schemas.microsoft.com/office/drawing/2014/main" id="{58572161-D7CB-613C-FCE8-05596E79CEAB}"/>
              </a:ext>
            </a:extLst>
          </p:cNvPr>
          <p:cNvSpPr txBox="1"/>
          <p:nvPr/>
        </p:nvSpPr>
        <p:spPr>
          <a:xfrm>
            <a:off x="675857" y="2412809"/>
            <a:ext cx="6182141" cy="738664"/>
          </a:xfrm>
          <a:prstGeom prst="rect">
            <a:avLst/>
          </a:prstGeom>
          <a:noFill/>
        </p:spPr>
        <p:txBody>
          <a:bodyPr wrap="square" rtlCol="0">
            <a:spAutoFit/>
          </a:bodyPr>
          <a:lstStyle/>
          <a:p>
            <a:pPr marL="257175" indent="-257175" algn="just">
              <a:buFont typeface="Wingdings" panose="05000000000000000000" pitchFamily="2" charset="2"/>
              <a:buChar char="Ø"/>
            </a:pPr>
            <a:r>
              <a:rPr lang="en-US" b="1" dirty="0">
                <a:latin typeface="PT Serif" panose="020A0603040505020204" pitchFamily="18" charset="0"/>
                <a:cs typeface="Times New Roman" panose="02020603050405020304" pitchFamily="18" charset="0"/>
              </a:rPr>
              <a:t>Actors: </a:t>
            </a:r>
            <a:r>
              <a:rPr lang="en-US" dirty="0">
                <a:latin typeface="PT Serif" panose="020A0603040505020204" pitchFamily="18" charset="0"/>
                <a:cs typeface="Times New Roman" panose="02020603050405020304" pitchFamily="18" charset="0"/>
              </a:rPr>
              <a:t>An actor represents a role of a user that interacts with the system that you are modeling. The user can be a human user, an organization, a machine, or another external system.</a:t>
            </a:r>
          </a:p>
        </p:txBody>
      </p:sp>
      <p:sp>
        <p:nvSpPr>
          <p:cNvPr id="8" name="TextBox 7">
            <a:extLst>
              <a:ext uri="{FF2B5EF4-FFF2-40B4-BE49-F238E27FC236}">
                <a16:creationId xmlns:a16="http://schemas.microsoft.com/office/drawing/2014/main" id="{2357022E-CEFF-C251-B007-BA99CC1C3C98}"/>
              </a:ext>
            </a:extLst>
          </p:cNvPr>
          <p:cNvSpPr txBox="1"/>
          <p:nvPr/>
        </p:nvSpPr>
        <p:spPr>
          <a:xfrm>
            <a:off x="675858" y="3629813"/>
            <a:ext cx="6182141" cy="738664"/>
          </a:xfrm>
          <a:prstGeom prst="rect">
            <a:avLst/>
          </a:prstGeom>
          <a:noFill/>
        </p:spPr>
        <p:txBody>
          <a:bodyPr wrap="square" rtlCol="0">
            <a:spAutoFit/>
          </a:bodyPr>
          <a:lstStyle/>
          <a:p>
            <a:pPr marL="257175" indent="-257175" algn="just">
              <a:buFont typeface="Wingdings" panose="05000000000000000000" pitchFamily="2" charset="2"/>
              <a:buChar char="Ø"/>
            </a:pPr>
            <a:r>
              <a:rPr lang="en-US" b="1" dirty="0">
                <a:latin typeface="PT Serif" panose="020A0603040505020204" pitchFamily="18" charset="0"/>
                <a:cs typeface="Times New Roman" panose="02020603050405020304" pitchFamily="18" charset="0"/>
              </a:rPr>
              <a:t>Use cases: </a:t>
            </a:r>
            <a:r>
              <a:rPr lang="en-US" dirty="0">
                <a:latin typeface="PT Serif" panose="020A0603040505020204" pitchFamily="18" charset="0"/>
                <a:cs typeface="Times New Roman" panose="02020603050405020304" pitchFamily="18" charset="0"/>
              </a:rPr>
              <a:t>A use case describes a function that a system performs to achieve the user’s goal. A use case must yield an observable result that is of value to the user of the system.</a:t>
            </a:r>
          </a:p>
        </p:txBody>
      </p:sp>
      <p:sp>
        <p:nvSpPr>
          <p:cNvPr id="3" name="Slide Number Placeholder 1">
            <a:extLst>
              <a:ext uri="{FF2B5EF4-FFF2-40B4-BE49-F238E27FC236}">
                <a16:creationId xmlns:a16="http://schemas.microsoft.com/office/drawing/2014/main" id="{92EA84DC-97EF-F6AC-AA4B-F2BF7238ECB3}"/>
              </a:ext>
            </a:extLst>
          </p:cNvPr>
          <p:cNvSpPr>
            <a:spLocks noGrp="1"/>
          </p:cNvSpPr>
          <p:nvPr>
            <p:ph type="sldNum" idx="12"/>
          </p:nvPr>
        </p:nvSpPr>
        <p:spPr>
          <a:xfrm>
            <a:off x="8595300" y="4749900"/>
            <a:ext cx="548700" cy="393600"/>
          </a:xfrm>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2675619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4A54B8-E0BE-3996-352E-A6816AEB3EA8}"/>
              </a:ext>
            </a:extLst>
          </p:cNvPr>
          <p:cNvPicPr>
            <a:picLocks noChangeAspect="1"/>
          </p:cNvPicPr>
          <p:nvPr/>
        </p:nvPicPr>
        <p:blipFill>
          <a:blip r:embed="rId2"/>
          <a:stretch>
            <a:fillRect/>
          </a:stretch>
        </p:blipFill>
        <p:spPr>
          <a:xfrm>
            <a:off x="7176053" y="2651384"/>
            <a:ext cx="1064419" cy="514350"/>
          </a:xfrm>
          <a:prstGeom prst="rect">
            <a:avLst/>
          </a:prstGeom>
        </p:spPr>
      </p:pic>
      <p:sp>
        <p:nvSpPr>
          <p:cNvPr id="3" name="TextBox 2">
            <a:extLst>
              <a:ext uri="{FF2B5EF4-FFF2-40B4-BE49-F238E27FC236}">
                <a16:creationId xmlns:a16="http://schemas.microsoft.com/office/drawing/2014/main" id="{285461A3-59F8-E93B-A3A3-1EE92FD698CC}"/>
              </a:ext>
            </a:extLst>
          </p:cNvPr>
          <p:cNvSpPr txBox="1"/>
          <p:nvPr/>
        </p:nvSpPr>
        <p:spPr>
          <a:xfrm>
            <a:off x="671503" y="1252764"/>
            <a:ext cx="6182141" cy="954107"/>
          </a:xfrm>
          <a:prstGeom prst="rect">
            <a:avLst/>
          </a:prstGeom>
          <a:noFill/>
        </p:spPr>
        <p:txBody>
          <a:bodyPr wrap="square" rtlCol="0">
            <a:spAutoFit/>
          </a:bodyPr>
          <a:lstStyle/>
          <a:p>
            <a:pPr marL="257175" indent="-257175" algn="just">
              <a:buFont typeface="Wingdings" panose="05000000000000000000" pitchFamily="2" charset="2"/>
              <a:buChar char="Ø"/>
            </a:pPr>
            <a:r>
              <a:rPr lang="en-US" b="1" dirty="0">
                <a:latin typeface="PT Serif" panose="020A0603040505020204" pitchFamily="18" charset="0"/>
                <a:cs typeface="Times New Roman" panose="02020603050405020304" pitchFamily="18" charset="0"/>
              </a:rPr>
              <a:t>Relationships in use-case diagrams: </a:t>
            </a:r>
            <a:r>
              <a:rPr lang="en-US" dirty="0">
                <a:latin typeface="PT Serif" panose="020A0603040505020204" pitchFamily="18" charset="0"/>
                <a:cs typeface="Times New Roman" panose="02020603050405020304" pitchFamily="18" charset="0"/>
              </a:rPr>
              <a:t>In UML, a relationship is a connection between model elements. A UML relationship is a type of model element that adds semantics to a model by defining the structure and behavior between the model elements.</a:t>
            </a:r>
          </a:p>
        </p:txBody>
      </p:sp>
      <p:sp>
        <p:nvSpPr>
          <p:cNvPr id="7" name="TextBox 6">
            <a:extLst>
              <a:ext uri="{FF2B5EF4-FFF2-40B4-BE49-F238E27FC236}">
                <a16:creationId xmlns:a16="http://schemas.microsoft.com/office/drawing/2014/main" id="{E912129D-A5FB-B45F-D78B-B61219816682}"/>
              </a:ext>
            </a:extLst>
          </p:cNvPr>
          <p:cNvSpPr txBox="1"/>
          <p:nvPr/>
        </p:nvSpPr>
        <p:spPr>
          <a:xfrm>
            <a:off x="671503" y="2633309"/>
            <a:ext cx="6182141" cy="738664"/>
          </a:xfrm>
          <a:prstGeom prst="rect">
            <a:avLst/>
          </a:prstGeom>
          <a:noFill/>
        </p:spPr>
        <p:txBody>
          <a:bodyPr wrap="square">
            <a:spAutoFit/>
          </a:bodyPr>
          <a:lstStyle/>
          <a:p>
            <a:pPr marL="214313" indent="-214313" algn="just">
              <a:buFont typeface="Wingdings" panose="05000000000000000000" pitchFamily="2" charset="2"/>
              <a:buChar char="Ø"/>
            </a:pPr>
            <a:r>
              <a:rPr lang="en-US" b="1" dirty="0">
                <a:latin typeface="PT Serif" panose="020A0603040505020204" pitchFamily="18" charset="0"/>
                <a:cs typeface="Times New Roman" panose="02020603050405020304" pitchFamily="18" charset="0"/>
              </a:rPr>
              <a:t>Include:</a:t>
            </a:r>
            <a:r>
              <a:rPr lang="en-US" dirty="0">
                <a:latin typeface="PT Serif" panose="020A0603040505020204" pitchFamily="18" charset="0"/>
                <a:cs typeface="Times New Roman" panose="02020603050405020304" pitchFamily="18" charset="0"/>
              </a:rPr>
              <a:t> An include relationship specifies how the behavior for the inclusion use case is inserted into the behavior defined for the base use case.</a:t>
            </a:r>
          </a:p>
        </p:txBody>
      </p:sp>
      <p:pic>
        <p:nvPicPr>
          <p:cNvPr id="9" name="Picture 8">
            <a:extLst>
              <a:ext uri="{FF2B5EF4-FFF2-40B4-BE49-F238E27FC236}">
                <a16:creationId xmlns:a16="http://schemas.microsoft.com/office/drawing/2014/main" id="{C7545EC4-A2A2-0F54-62B1-F6B6A50FD9A2}"/>
              </a:ext>
            </a:extLst>
          </p:cNvPr>
          <p:cNvPicPr>
            <a:picLocks noChangeAspect="1"/>
          </p:cNvPicPr>
          <p:nvPr/>
        </p:nvPicPr>
        <p:blipFill rotWithShape="1">
          <a:blip r:embed="rId3"/>
          <a:srcRect l="9784" t="-3903" r="18644" b="56633"/>
          <a:stretch/>
        </p:blipFill>
        <p:spPr>
          <a:xfrm>
            <a:off x="7176052" y="1194621"/>
            <a:ext cx="1500809" cy="739535"/>
          </a:xfrm>
          <a:prstGeom prst="rect">
            <a:avLst/>
          </a:prstGeom>
        </p:spPr>
      </p:pic>
      <p:sp>
        <p:nvSpPr>
          <p:cNvPr id="4" name="Slide Number Placeholder 1">
            <a:extLst>
              <a:ext uri="{FF2B5EF4-FFF2-40B4-BE49-F238E27FC236}">
                <a16:creationId xmlns:a16="http://schemas.microsoft.com/office/drawing/2014/main" id="{916115C5-9ABC-BFB5-A267-95D199BFB62B}"/>
              </a:ext>
            </a:extLst>
          </p:cNvPr>
          <p:cNvSpPr>
            <a:spLocks noGrp="1"/>
          </p:cNvSpPr>
          <p:nvPr>
            <p:ph type="sldNum" idx="12"/>
          </p:nvPr>
        </p:nvSpPr>
        <p:spPr>
          <a:xfrm>
            <a:off x="8595300" y="4749900"/>
            <a:ext cx="548700" cy="393600"/>
          </a:xfrm>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52163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p>
            <a:r>
              <a:rPr lang="en-US" sz="5400" dirty="0">
                <a:latin typeface="PT Serif" panose="020A0603040505020204" pitchFamily="18" charset="0"/>
                <a:ea typeface="SimSun" panose="02010600030101010101" pitchFamily="2" charset="-122"/>
                <a:cs typeface="Times New Roman" panose="02020603050405020304" pitchFamily="18" charset="0"/>
                <a:sym typeface="+mn-ea"/>
              </a:rPr>
              <a:t>A Sports Event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3C5CD6-BD0E-9957-E2B2-E9BAA548AACF}"/>
              </a:ext>
            </a:extLst>
          </p:cNvPr>
          <p:cNvSpPr txBox="1"/>
          <p:nvPr/>
        </p:nvSpPr>
        <p:spPr>
          <a:xfrm>
            <a:off x="675860" y="390243"/>
            <a:ext cx="7295323" cy="338554"/>
          </a:xfrm>
          <a:prstGeom prst="rect">
            <a:avLst/>
          </a:prstGeom>
          <a:noFill/>
        </p:spPr>
        <p:txBody>
          <a:bodyPr wrap="square" rtlCol="0">
            <a:spAutoFit/>
          </a:bodyPr>
          <a:lstStyle/>
          <a:p>
            <a:pPr marL="257175" indent="-257175" algn="just">
              <a:buFont typeface="Wingdings" panose="05000000000000000000" pitchFamily="2" charset="2"/>
              <a:buChar char="q"/>
            </a:pPr>
            <a:r>
              <a:rPr lang="en-US" sz="1600" b="1" dirty="0">
                <a:latin typeface="PT Serif" panose="020A0603040505020204" pitchFamily="18" charset="0"/>
                <a:cs typeface="Times New Roman" panose="02020603050405020304" pitchFamily="18" charset="0"/>
              </a:rPr>
              <a:t>Use Case Diagram for Admin: </a:t>
            </a:r>
          </a:p>
        </p:txBody>
      </p:sp>
      <p:pic>
        <p:nvPicPr>
          <p:cNvPr id="6" name="Picture 5">
            <a:extLst>
              <a:ext uri="{FF2B5EF4-FFF2-40B4-BE49-F238E27FC236}">
                <a16:creationId xmlns:a16="http://schemas.microsoft.com/office/drawing/2014/main" id="{BF50C550-46D9-2A7F-372D-C3C8757F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487" y="866129"/>
            <a:ext cx="4411814" cy="4168041"/>
          </a:xfrm>
          <a:prstGeom prst="rect">
            <a:avLst/>
          </a:prstGeom>
        </p:spPr>
      </p:pic>
      <p:sp>
        <p:nvSpPr>
          <p:cNvPr id="3" name="Slide Number Placeholder 1">
            <a:extLst>
              <a:ext uri="{FF2B5EF4-FFF2-40B4-BE49-F238E27FC236}">
                <a16:creationId xmlns:a16="http://schemas.microsoft.com/office/drawing/2014/main" id="{0591D2DC-B149-7C32-CC42-06B8F3FBDFB9}"/>
              </a:ext>
            </a:extLst>
          </p:cNvPr>
          <p:cNvSpPr>
            <a:spLocks noGrp="1"/>
          </p:cNvSpPr>
          <p:nvPr>
            <p:ph type="sldNum" idx="12"/>
          </p:nvPr>
        </p:nvSpPr>
        <p:spPr>
          <a:xfrm>
            <a:off x="8595300" y="4749900"/>
            <a:ext cx="548700" cy="393600"/>
          </a:xfrm>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300005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BA884B-48BD-379E-8442-3F87EF084A77}"/>
              </a:ext>
            </a:extLst>
          </p:cNvPr>
          <p:cNvSpPr txBox="1"/>
          <p:nvPr/>
        </p:nvSpPr>
        <p:spPr>
          <a:xfrm>
            <a:off x="675860" y="390243"/>
            <a:ext cx="7295323" cy="338554"/>
          </a:xfrm>
          <a:prstGeom prst="rect">
            <a:avLst/>
          </a:prstGeom>
          <a:noFill/>
        </p:spPr>
        <p:txBody>
          <a:bodyPr wrap="square" rtlCol="0">
            <a:spAutoFit/>
          </a:bodyPr>
          <a:lstStyle/>
          <a:p>
            <a:pPr marL="257175" indent="-257175" algn="just">
              <a:buFont typeface="Wingdings" panose="05000000000000000000" pitchFamily="2" charset="2"/>
              <a:buChar char="q"/>
            </a:pPr>
            <a:r>
              <a:rPr lang="en-US" sz="1600" b="1" dirty="0">
                <a:latin typeface="PT Serif" panose="020A0603040505020204" pitchFamily="18" charset="0"/>
                <a:cs typeface="Times New Roman" panose="02020603050405020304" pitchFamily="18" charset="0"/>
              </a:rPr>
              <a:t>Use Case Diagram for Teacher: </a:t>
            </a:r>
          </a:p>
        </p:txBody>
      </p:sp>
      <p:pic>
        <p:nvPicPr>
          <p:cNvPr id="6" name="Picture 5">
            <a:extLst>
              <a:ext uri="{FF2B5EF4-FFF2-40B4-BE49-F238E27FC236}">
                <a16:creationId xmlns:a16="http://schemas.microsoft.com/office/drawing/2014/main" id="{2F1214BF-5946-A197-B62C-3CFBA72ED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116" y="964095"/>
            <a:ext cx="4252915" cy="3981535"/>
          </a:xfrm>
          <a:prstGeom prst="rect">
            <a:avLst/>
          </a:prstGeom>
        </p:spPr>
      </p:pic>
      <p:sp>
        <p:nvSpPr>
          <p:cNvPr id="3" name="Slide Number Placeholder 1">
            <a:extLst>
              <a:ext uri="{FF2B5EF4-FFF2-40B4-BE49-F238E27FC236}">
                <a16:creationId xmlns:a16="http://schemas.microsoft.com/office/drawing/2014/main" id="{CBDA4C9E-7F92-9A1D-3A2F-CB2FCA298DF3}"/>
              </a:ext>
            </a:extLst>
          </p:cNvPr>
          <p:cNvSpPr>
            <a:spLocks noGrp="1"/>
          </p:cNvSpPr>
          <p:nvPr>
            <p:ph type="sldNum" idx="12"/>
          </p:nvPr>
        </p:nvSpPr>
        <p:spPr>
          <a:xfrm>
            <a:off x="8595300" y="4749900"/>
            <a:ext cx="548700" cy="393600"/>
          </a:xfrm>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50089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7DFA0-34B0-52F8-EE6E-8A4D4798BB14}"/>
              </a:ext>
            </a:extLst>
          </p:cNvPr>
          <p:cNvSpPr txBox="1"/>
          <p:nvPr/>
        </p:nvSpPr>
        <p:spPr>
          <a:xfrm>
            <a:off x="675860" y="390243"/>
            <a:ext cx="7295323" cy="338554"/>
          </a:xfrm>
          <a:prstGeom prst="rect">
            <a:avLst/>
          </a:prstGeom>
          <a:noFill/>
        </p:spPr>
        <p:txBody>
          <a:bodyPr wrap="square" rtlCol="0">
            <a:spAutoFit/>
          </a:bodyPr>
          <a:lstStyle/>
          <a:p>
            <a:pPr marL="257175" indent="-257175" algn="just">
              <a:buFont typeface="Wingdings" panose="05000000000000000000" pitchFamily="2" charset="2"/>
              <a:buChar char="q"/>
            </a:pPr>
            <a:r>
              <a:rPr lang="en-US" sz="1600" b="1" dirty="0">
                <a:latin typeface="PT Serif" panose="020A0603040505020204" pitchFamily="18" charset="0"/>
                <a:cs typeface="Times New Roman" panose="02020603050405020304" pitchFamily="18" charset="0"/>
              </a:rPr>
              <a:t>Use Case Diagram for Student: </a:t>
            </a:r>
          </a:p>
        </p:txBody>
      </p:sp>
      <p:pic>
        <p:nvPicPr>
          <p:cNvPr id="6" name="Picture 5">
            <a:extLst>
              <a:ext uri="{FF2B5EF4-FFF2-40B4-BE49-F238E27FC236}">
                <a16:creationId xmlns:a16="http://schemas.microsoft.com/office/drawing/2014/main" id="{D39AAA78-7D1F-FA7F-3039-7EED4C5D1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312" y="899629"/>
            <a:ext cx="4382417" cy="4094783"/>
          </a:xfrm>
          <a:prstGeom prst="rect">
            <a:avLst/>
          </a:prstGeom>
        </p:spPr>
      </p:pic>
      <p:sp>
        <p:nvSpPr>
          <p:cNvPr id="3" name="Slide Number Placeholder 1">
            <a:extLst>
              <a:ext uri="{FF2B5EF4-FFF2-40B4-BE49-F238E27FC236}">
                <a16:creationId xmlns:a16="http://schemas.microsoft.com/office/drawing/2014/main" id="{E7D7BC72-FF83-7DAF-4D2C-158E06058D08}"/>
              </a:ext>
            </a:extLst>
          </p:cNvPr>
          <p:cNvSpPr>
            <a:spLocks noGrp="1"/>
          </p:cNvSpPr>
          <p:nvPr>
            <p:ph type="sldNum" idx="12"/>
          </p:nvPr>
        </p:nvSpPr>
        <p:spPr>
          <a:xfrm>
            <a:off x="8595300" y="4749900"/>
            <a:ext cx="548700" cy="393600"/>
          </a:xfrm>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332614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03B49-30F4-915B-3E8B-F107EAAD4763}"/>
              </a:ext>
            </a:extLst>
          </p:cNvPr>
          <p:cNvSpPr txBox="1"/>
          <p:nvPr/>
        </p:nvSpPr>
        <p:spPr>
          <a:xfrm>
            <a:off x="465982" y="257626"/>
            <a:ext cx="7295323" cy="338554"/>
          </a:xfrm>
          <a:prstGeom prst="rect">
            <a:avLst/>
          </a:prstGeom>
          <a:noFill/>
        </p:spPr>
        <p:txBody>
          <a:bodyPr wrap="square" rtlCol="0">
            <a:spAutoFit/>
          </a:bodyPr>
          <a:lstStyle/>
          <a:p>
            <a:pPr marL="257175" indent="-257175" algn="just">
              <a:buFont typeface="Wingdings" panose="05000000000000000000" pitchFamily="2" charset="2"/>
              <a:buChar char="q"/>
            </a:pPr>
            <a:r>
              <a:rPr lang="en-US" sz="1600" b="1" dirty="0">
                <a:latin typeface="PT Serif" panose="020A0603040505020204" pitchFamily="18" charset="0"/>
                <a:cs typeface="Times New Roman" panose="02020603050405020304" pitchFamily="18" charset="0"/>
              </a:rPr>
              <a:t>Use Case Diagram for Sports Management System: </a:t>
            </a:r>
          </a:p>
        </p:txBody>
      </p:sp>
      <p:pic>
        <p:nvPicPr>
          <p:cNvPr id="6" name="Picture 5">
            <a:extLst>
              <a:ext uri="{FF2B5EF4-FFF2-40B4-BE49-F238E27FC236}">
                <a16:creationId xmlns:a16="http://schemas.microsoft.com/office/drawing/2014/main" id="{A966EA1F-E8E2-D6BA-0474-531F3EE45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545" y="714383"/>
            <a:ext cx="4898372" cy="4171491"/>
          </a:xfrm>
          <a:prstGeom prst="rect">
            <a:avLst/>
          </a:prstGeom>
        </p:spPr>
      </p:pic>
      <p:sp>
        <p:nvSpPr>
          <p:cNvPr id="3" name="Slide Number Placeholder 1">
            <a:extLst>
              <a:ext uri="{FF2B5EF4-FFF2-40B4-BE49-F238E27FC236}">
                <a16:creationId xmlns:a16="http://schemas.microsoft.com/office/drawing/2014/main" id="{0805592E-5EA6-7225-97B0-168608D94ACA}"/>
              </a:ext>
            </a:extLst>
          </p:cNvPr>
          <p:cNvSpPr>
            <a:spLocks noGrp="1"/>
          </p:cNvSpPr>
          <p:nvPr>
            <p:ph type="sldNum" idx="12"/>
          </p:nvPr>
        </p:nvSpPr>
        <p:spPr>
          <a:xfrm>
            <a:off x="8595300" y="4749900"/>
            <a:ext cx="548700" cy="393600"/>
          </a:xfrm>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84629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499950-F2E6-FC81-A6B9-9AFB6C71B6BF}"/>
              </a:ext>
            </a:extLst>
          </p:cNvPr>
          <p:cNvSpPr>
            <a:spLocks noGrp="1"/>
          </p:cNvSpPr>
          <p:nvPr>
            <p:ph type="sldNum" idx="12"/>
          </p:nvPr>
        </p:nvSpPr>
        <p:spPr>
          <a:xfrm>
            <a:off x="8595300" y="4749900"/>
            <a:ext cx="548700" cy="393600"/>
          </a:xfrm>
        </p:spPr>
        <p:txBody>
          <a:bodyPr/>
          <a:lstStyle/>
          <a:p>
            <a:fld id="{00000000-1234-1234-1234-123412341234}" type="slidenum">
              <a:rPr lang="en" smtClean="0"/>
              <a:pPr/>
              <a:t>24</a:t>
            </a:fld>
            <a:endParaRPr lang="en"/>
          </a:p>
        </p:txBody>
      </p:sp>
      <p:sp>
        <p:nvSpPr>
          <p:cNvPr id="3" name="TextBox 2">
            <a:extLst>
              <a:ext uri="{FF2B5EF4-FFF2-40B4-BE49-F238E27FC236}">
                <a16:creationId xmlns:a16="http://schemas.microsoft.com/office/drawing/2014/main" id="{FD58922C-DD0F-9DB3-097E-C200A90AC870}"/>
              </a:ext>
            </a:extLst>
          </p:cNvPr>
          <p:cNvSpPr txBox="1"/>
          <p:nvPr/>
        </p:nvSpPr>
        <p:spPr>
          <a:xfrm>
            <a:off x="3328742" y="1102427"/>
            <a:ext cx="3691036" cy="584775"/>
          </a:xfrm>
          <a:prstGeom prst="rect">
            <a:avLst/>
          </a:prstGeom>
          <a:noFill/>
        </p:spPr>
        <p:txBody>
          <a:bodyPr wrap="square">
            <a:spAutoFit/>
          </a:bodyPr>
          <a:lstStyle/>
          <a:p>
            <a:r>
              <a:rPr lang="en-US" sz="3200" b="1" dirty="0">
                <a:effectLst/>
                <a:latin typeface="PT Serif" panose="020A0603040505020204" pitchFamily="18" charset="0"/>
                <a:ea typeface="Calibri" panose="020F0502020204030204" pitchFamily="34" charset="0"/>
                <a:cs typeface="Times New Roman" panose="02020603050405020304" pitchFamily="18" charset="0"/>
              </a:rPr>
              <a:t>ER Diagram</a:t>
            </a:r>
            <a:endParaRPr lang="en-US" sz="3200" b="1" dirty="0">
              <a:latin typeface="PT Serif" panose="020A0603040505020204" pitchFamily="18" charset="0"/>
            </a:endParaRPr>
          </a:p>
        </p:txBody>
      </p:sp>
      <p:sp>
        <p:nvSpPr>
          <p:cNvPr id="4" name="TextBox 3">
            <a:extLst>
              <a:ext uri="{FF2B5EF4-FFF2-40B4-BE49-F238E27FC236}">
                <a16:creationId xmlns:a16="http://schemas.microsoft.com/office/drawing/2014/main" id="{1A0A68BA-0E4A-4386-B3DB-D407E0C2E059}"/>
              </a:ext>
            </a:extLst>
          </p:cNvPr>
          <p:cNvSpPr txBox="1"/>
          <p:nvPr/>
        </p:nvSpPr>
        <p:spPr>
          <a:xfrm>
            <a:off x="720530" y="2023010"/>
            <a:ext cx="7702940" cy="1003288"/>
          </a:xfrm>
          <a:prstGeom prst="rect">
            <a:avLst/>
          </a:prstGeom>
          <a:noFill/>
        </p:spPr>
        <p:txBody>
          <a:bodyPr wrap="square">
            <a:spAutoFit/>
          </a:bodyPr>
          <a:lstStyle/>
          <a:p>
            <a:pPr marL="0" marR="0" algn="ctr">
              <a:lnSpc>
                <a:spcPct val="107000"/>
              </a:lnSpc>
              <a:spcBef>
                <a:spcPts val="0"/>
              </a:spcBef>
              <a:spcAft>
                <a:spcPts val="800"/>
              </a:spcAft>
            </a:pPr>
            <a:r>
              <a:rPr lang="en-US" dirty="0">
                <a:effectLst/>
                <a:latin typeface="PT Serif" panose="020A0603040505020204" pitchFamily="18" charset="0"/>
                <a:ea typeface="Calibri" panose="020F0502020204030204" pitchFamily="34" charset="0"/>
                <a:cs typeface="Times New Roman" panose="02020603050405020304" pitchFamily="18" charset="0"/>
              </a:rPr>
              <a:t>ER Diagram stands for Entity Relationship Diagram, also known as ERD is a diagram that displays the relationship of entity sets stored in a database. In other words, ER diagrams help to explain the logical structure of databases. ER diagrams are created based on three basic concepts: entities, attributes and </a:t>
            </a:r>
            <a:r>
              <a:rPr lang="en-US">
                <a:effectLst/>
                <a:latin typeface="PT Serif" panose="020A0603040505020204" pitchFamily="18" charset="0"/>
                <a:ea typeface="Calibri" panose="020F0502020204030204" pitchFamily="34" charset="0"/>
                <a:cs typeface="Times New Roman" panose="02020603050405020304" pitchFamily="18" charset="0"/>
              </a:rPr>
              <a:t>relationships.</a:t>
            </a:r>
            <a:endParaRPr lang="en-US" dirty="0">
              <a:effectLst/>
              <a:latin typeface="PT Serif" panose="020A060304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2739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8DD754-8B17-C08A-CD9B-A90A98D7D732}"/>
              </a:ext>
            </a:extLst>
          </p:cNvPr>
          <p:cNvSpPr>
            <a:spLocks noGrp="1"/>
          </p:cNvSpPr>
          <p:nvPr>
            <p:ph type="sldNum" idx="12"/>
          </p:nvPr>
        </p:nvSpPr>
        <p:spPr>
          <a:xfrm>
            <a:off x="8595300" y="4688452"/>
            <a:ext cx="548700" cy="393600"/>
          </a:xfrm>
        </p:spPr>
        <p:txBody>
          <a:bodyPr/>
          <a:lstStyle/>
          <a:p>
            <a:fld id="{00000000-1234-1234-1234-123412341234}" type="slidenum">
              <a:rPr lang="en" smtClean="0"/>
              <a:pPr/>
              <a:t>25</a:t>
            </a:fld>
            <a:endParaRPr lang="en" dirty="0"/>
          </a:p>
        </p:txBody>
      </p:sp>
      <p:pic>
        <p:nvPicPr>
          <p:cNvPr id="6" name="Picture 5">
            <a:extLst>
              <a:ext uri="{FF2B5EF4-FFF2-40B4-BE49-F238E27FC236}">
                <a16:creationId xmlns:a16="http://schemas.microsoft.com/office/drawing/2014/main" id="{5F91D95B-9504-6943-6A11-A0930F1C8A3D}"/>
              </a:ext>
            </a:extLst>
          </p:cNvPr>
          <p:cNvPicPr>
            <a:picLocks noChangeAspect="1"/>
          </p:cNvPicPr>
          <p:nvPr/>
        </p:nvPicPr>
        <p:blipFill>
          <a:blip r:embed="rId2"/>
          <a:stretch>
            <a:fillRect/>
          </a:stretch>
        </p:blipFill>
        <p:spPr>
          <a:xfrm>
            <a:off x="1604287" y="994409"/>
            <a:ext cx="5935425" cy="3659561"/>
          </a:xfrm>
          <a:prstGeom prst="rect">
            <a:avLst/>
          </a:prstGeom>
        </p:spPr>
      </p:pic>
      <p:sp>
        <p:nvSpPr>
          <p:cNvPr id="7" name="TextBox 6">
            <a:extLst>
              <a:ext uri="{FF2B5EF4-FFF2-40B4-BE49-F238E27FC236}">
                <a16:creationId xmlns:a16="http://schemas.microsoft.com/office/drawing/2014/main" id="{D458D9D5-097B-60A2-7DB5-B124799B6A54}"/>
              </a:ext>
            </a:extLst>
          </p:cNvPr>
          <p:cNvSpPr txBox="1"/>
          <p:nvPr/>
        </p:nvSpPr>
        <p:spPr>
          <a:xfrm>
            <a:off x="2222403" y="438638"/>
            <a:ext cx="4699192" cy="338554"/>
          </a:xfrm>
          <a:prstGeom prst="rect">
            <a:avLst/>
          </a:prstGeom>
          <a:noFill/>
        </p:spPr>
        <p:txBody>
          <a:bodyPr wrap="square" rtlCol="0">
            <a:spAutoFit/>
          </a:bodyPr>
          <a:lstStyle/>
          <a:p>
            <a:pPr algn="just"/>
            <a:r>
              <a:rPr lang="en-US" sz="1600" b="1" dirty="0">
                <a:latin typeface="PT Serif" panose="020A0603040505020204" pitchFamily="18" charset="0"/>
                <a:cs typeface="Times New Roman" panose="02020603050405020304" pitchFamily="18" charset="0"/>
              </a:rPr>
              <a:t>ER Diagram for Sports Management System: </a:t>
            </a:r>
          </a:p>
        </p:txBody>
      </p:sp>
    </p:spTree>
    <p:extLst>
      <p:ext uri="{BB962C8B-B14F-4D97-AF65-F5344CB8AC3E}">
        <p14:creationId xmlns:p14="http://schemas.microsoft.com/office/powerpoint/2010/main" val="3043308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39602"/>
            <a:ext cx="6033300" cy="824864"/>
          </a:xfrm>
          <a:prstGeom prst="rect">
            <a:avLst/>
          </a:prstGeom>
        </p:spPr>
        <p:txBody>
          <a:bodyPr spcFirstLastPara="1" wrap="square" lIns="91425" tIns="91425" rIns="91425" bIns="91425" anchor="t" anchorCtr="0">
            <a:noAutofit/>
          </a:bodyPr>
          <a:lstStyle/>
          <a:p>
            <a:pPr marL="0" indent="0">
              <a:buNone/>
            </a:pPr>
            <a:r>
              <a:rPr lang="en-US" dirty="0"/>
              <a:t>Four Main Features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r>
              <a:rPr lang="en-US" dirty="0"/>
              <a:t>27</a:t>
            </a:r>
            <a:endParaRPr dirty="0"/>
          </a:p>
        </p:txBody>
      </p:sp>
    </p:spTree>
    <p:extLst>
      <p:ext uri="{BB962C8B-B14F-4D97-AF65-F5344CB8AC3E}">
        <p14:creationId xmlns:p14="http://schemas.microsoft.com/office/powerpoint/2010/main" val="37762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PT Serif" panose="020B0604020202020204" charset="0"/>
                <a:sym typeface="+mn-ea"/>
              </a:rPr>
              <a:t>Main Features</a:t>
            </a:r>
            <a:endParaRPr lang="en-GB" sz="2400" dirty="0">
              <a:latin typeface="PT Serif" panose="020B0604020202020204" charset="0"/>
            </a:endParaRPr>
          </a:p>
        </p:txBody>
      </p:sp>
      <p:sp>
        <p:nvSpPr>
          <p:cNvPr id="364" name="Google Shape;364;p34"/>
          <p:cNvSpPr txBox="1">
            <a:spLocks noGrp="1"/>
          </p:cNvSpPr>
          <p:nvPr>
            <p:ph type="body" idx="1"/>
          </p:nvPr>
        </p:nvSpPr>
        <p:spPr>
          <a:xfrm>
            <a:off x="282539" y="833706"/>
            <a:ext cx="8578921" cy="3916145"/>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lang="en-US" sz="2000" b="1" dirty="0">
              <a:solidFill>
                <a:schemeClr val="tx1"/>
              </a:solidFill>
              <a:latin typeface="PT Serif" panose="020A0603040505020204" pitchFamily="18" charset="0"/>
              <a:cs typeface="+mn-lt"/>
            </a:endParaRPr>
          </a:p>
          <a:p>
            <a:pPr marL="0" lvl="0" indent="0" algn="ctr" rtl="0">
              <a:spcBef>
                <a:spcPts val="600"/>
              </a:spcBef>
              <a:spcAft>
                <a:spcPts val="0"/>
              </a:spcAft>
              <a:buNone/>
            </a:pPr>
            <a:r>
              <a:rPr lang="en-US" sz="2000" b="1" dirty="0" err="1">
                <a:solidFill>
                  <a:schemeClr val="tx1"/>
                </a:solidFill>
                <a:latin typeface="PT Serif" panose="020A0603040505020204" pitchFamily="18" charset="0"/>
                <a:cs typeface="+mn-lt"/>
              </a:rPr>
              <a:t>i</a:t>
            </a:r>
            <a:r>
              <a:rPr lang="en-US" sz="2000" b="1" dirty="0">
                <a:solidFill>
                  <a:schemeClr val="tx1"/>
                </a:solidFill>
                <a:latin typeface="PT Serif" panose="020A0603040505020204" pitchFamily="18" charset="0"/>
                <a:cs typeface="+mn-lt"/>
              </a:rPr>
              <a:t>) </a:t>
            </a:r>
            <a:r>
              <a:rPr sz="2000" b="1" dirty="0">
                <a:solidFill>
                  <a:schemeClr val="tx1"/>
                </a:solidFill>
                <a:latin typeface="PT Serif" panose="020A0603040505020204" pitchFamily="18" charset="0"/>
                <a:cs typeface="+mn-lt"/>
              </a:rPr>
              <a:t>Arrange Team</a:t>
            </a:r>
            <a:endParaRPr sz="1600" b="1" dirty="0">
              <a:solidFill>
                <a:schemeClr val="tx1"/>
              </a:solidFill>
              <a:latin typeface="PT Serif" panose="020A0603040505020204" pitchFamily="18" charset="0"/>
              <a:cs typeface="+mn-lt"/>
            </a:endParaRPr>
          </a:p>
          <a:p>
            <a:pPr marL="0" lvl="0" indent="0" algn="ctr" rtl="0">
              <a:spcBef>
                <a:spcPts val="600"/>
              </a:spcBef>
              <a:spcAft>
                <a:spcPts val="0"/>
              </a:spcAft>
              <a:buFont typeface="Arial" panose="020B0604020202020204" pitchFamily="34" charset="0"/>
              <a:buNone/>
            </a:pPr>
            <a:r>
              <a:rPr sz="1400" dirty="0">
                <a:latin typeface="PT Serif" panose="020A0603040505020204" pitchFamily="18" charset="0"/>
                <a:cs typeface="+mn-lt"/>
                <a:sym typeface="+mn-ea"/>
              </a:rPr>
              <a:t>In this feature</a:t>
            </a:r>
            <a:r>
              <a:rPr lang="en-US" sz="1400" dirty="0">
                <a:latin typeface="PT Serif" panose="020A0603040505020204" pitchFamily="18" charset="0"/>
                <a:cs typeface="+mn-lt"/>
                <a:sym typeface="+mn-ea"/>
              </a:rPr>
              <a:t>, A teacher will be able to add new players for creating a  team and manage all the data about those players. So, it can visualize which &amp; how many game is playing by a player.</a:t>
            </a:r>
          </a:p>
          <a:p>
            <a:pPr marL="0" lvl="0" indent="0" algn="ctr" rtl="0">
              <a:spcBef>
                <a:spcPts val="600"/>
              </a:spcBef>
              <a:spcAft>
                <a:spcPts val="0"/>
              </a:spcAft>
              <a:buFont typeface="Arial" panose="020B0604020202020204" pitchFamily="34" charset="0"/>
              <a:buNone/>
            </a:pPr>
            <a:endParaRPr lang="en-US" sz="1600" dirty="0">
              <a:latin typeface="PT Serif" panose="020A0603040505020204" pitchFamily="18" charset="0"/>
              <a:cs typeface="+mn-lt"/>
              <a:sym typeface="+mn-ea"/>
            </a:endParaRPr>
          </a:p>
          <a:p>
            <a:pPr marL="0" lvl="0" indent="0" algn="ctr" rtl="0">
              <a:spcBef>
                <a:spcPts val="600"/>
              </a:spcBef>
              <a:spcAft>
                <a:spcPts val="0"/>
              </a:spcAft>
              <a:buNone/>
            </a:pPr>
            <a:r>
              <a:rPr lang="en-US" sz="2000" b="1" dirty="0">
                <a:solidFill>
                  <a:schemeClr val="tx1"/>
                </a:solidFill>
                <a:latin typeface="PT Serif" panose="020A0603040505020204" pitchFamily="18" charset="0"/>
                <a:cs typeface="+mn-lt"/>
              </a:rPr>
              <a:t>ii) </a:t>
            </a:r>
            <a:r>
              <a:rPr sz="2000" b="1" dirty="0">
                <a:solidFill>
                  <a:schemeClr val="tx1"/>
                </a:solidFill>
                <a:latin typeface="PT Serif" panose="020A0603040505020204" pitchFamily="18" charset="0"/>
                <a:cs typeface="+mn-lt"/>
              </a:rPr>
              <a:t>Make Schedule</a:t>
            </a:r>
          </a:p>
          <a:p>
            <a:pPr marL="0" lvl="0" indent="0" algn="ctr" rtl="0">
              <a:spcBef>
                <a:spcPts val="600"/>
              </a:spcBef>
              <a:spcAft>
                <a:spcPts val="0"/>
              </a:spcAft>
              <a:buFont typeface="Arial" panose="020B0604020202020204" pitchFamily="34" charset="0"/>
              <a:buNone/>
            </a:pPr>
            <a:r>
              <a:rPr sz="1400" dirty="0">
                <a:latin typeface="PT Serif" panose="020A0603040505020204" pitchFamily="18" charset="0"/>
                <a:cs typeface="+mn-lt"/>
              </a:rPr>
              <a:t>In this feature,</a:t>
            </a:r>
            <a:r>
              <a:rPr lang="en-US" sz="1400" dirty="0">
                <a:latin typeface="PT Serif" panose="020A0603040505020204" pitchFamily="18" charset="0"/>
                <a:cs typeface="+mn-lt"/>
              </a:rPr>
              <a:t> </a:t>
            </a:r>
            <a:r>
              <a:rPr sz="1400" dirty="0">
                <a:latin typeface="PT Serif" panose="020A0603040505020204" pitchFamily="18" charset="0"/>
                <a:cs typeface="+mn-lt"/>
              </a:rPr>
              <a:t>a fixture will be generate for each game</a:t>
            </a:r>
            <a:r>
              <a:rPr lang="en-US" sz="1400" dirty="0">
                <a:latin typeface="PT Serif" panose="020A0603040505020204" pitchFamily="18" charset="0"/>
                <a:cs typeface="+mn-lt"/>
              </a:rPr>
              <a:t> where</a:t>
            </a:r>
            <a:r>
              <a:rPr sz="1400" dirty="0">
                <a:latin typeface="PT Serif" panose="020A0603040505020204" pitchFamily="18" charset="0"/>
                <a:cs typeface="+mn-lt"/>
              </a:rPr>
              <a:t> preliminary, semifinal, final schedule &amp; timing will be mentioned</a:t>
            </a:r>
            <a:r>
              <a:rPr lang="en-US" sz="1400" dirty="0">
                <a:latin typeface="PT Serif" panose="020A0603040505020204" pitchFamily="18" charset="0"/>
                <a:cs typeface="+mn-lt"/>
              </a:rPr>
              <a:t>.</a:t>
            </a:r>
            <a:r>
              <a:rPr sz="1400" dirty="0">
                <a:latin typeface="PT Serif" panose="020A0603040505020204" pitchFamily="18" charset="0"/>
                <a:cs typeface="+mn-lt"/>
              </a:rPr>
              <a:t> And according to the game, player will be notified by an email as a reminder right before his/her match. We can also view selected  team &amp; player for each game level in this section.</a:t>
            </a:r>
          </a:p>
        </p:txBody>
      </p:sp>
      <p:sp>
        <p:nvSpPr>
          <p:cNvPr id="365" name="Google Shape;365;p34"/>
          <p:cNvSpPr txBox="1">
            <a:spLocks noGrp="1"/>
          </p:cNvSpPr>
          <p:nvPr>
            <p:ph type="sldNum" idx="12"/>
          </p:nvPr>
        </p:nvSpPr>
        <p:spPr>
          <a:xfrm>
            <a:off x="8587110" y="4653033"/>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28</a:t>
            </a:r>
          </a:p>
        </p:txBody>
      </p:sp>
    </p:spTree>
    <p:extLst>
      <p:ext uri="{BB962C8B-B14F-4D97-AF65-F5344CB8AC3E}">
        <p14:creationId xmlns:p14="http://schemas.microsoft.com/office/powerpoint/2010/main" val="364250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4"/>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PT Serif" panose="020B0604020202020204" charset="0"/>
                <a:sym typeface="+mn-ea"/>
              </a:rPr>
              <a:t>Main Features(con.)</a:t>
            </a:r>
            <a:endParaRPr lang="en-GB" sz="2400" dirty="0">
              <a:latin typeface="PT Serif" panose="020B0604020202020204" charset="0"/>
            </a:endParaRPr>
          </a:p>
        </p:txBody>
      </p:sp>
      <p:sp>
        <p:nvSpPr>
          <p:cNvPr id="364" name="Google Shape;364;p34"/>
          <p:cNvSpPr txBox="1">
            <a:spLocks noGrp="1"/>
          </p:cNvSpPr>
          <p:nvPr>
            <p:ph type="body" idx="1"/>
          </p:nvPr>
        </p:nvSpPr>
        <p:spPr>
          <a:xfrm>
            <a:off x="617220" y="970575"/>
            <a:ext cx="7909560" cy="358751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Font typeface="Arial" panose="020B0604020202020204" pitchFamily="34" charset="0"/>
              <a:buNone/>
            </a:pPr>
            <a:endParaRPr lang="en-US" sz="2000" b="1" dirty="0">
              <a:solidFill>
                <a:schemeClr val="tx1"/>
              </a:solidFill>
              <a:latin typeface="PT Serif" panose="020A0603040505020204" pitchFamily="18" charset="0"/>
              <a:cs typeface="+mj-lt"/>
            </a:endParaRPr>
          </a:p>
          <a:p>
            <a:pPr marL="0" lvl="0" indent="0" algn="ctr" rtl="0">
              <a:spcBef>
                <a:spcPts val="600"/>
              </a:spcBef>
              <a:spcAft>
                <a:spcPts val="0"/>
              </a:spcAft>
              <a:buFont typeface="Arial" panose="020B0604020202020204" pitchFamily="34" charset="0"/>
              <a:buNone/>
            </a:pPr>
            <a:r>
              <a:rPr lang="en-US" sz="2000" b="1" dirty="0">
                <a:solidFill>
                  <a:schemeClr val="tx1"/>
                </a:solidFill>
                <a:latin typeface="PT Serif" panose="020A0603040505020204" pitchFamily="18" charset="0"/>
                <a:cs typeface="+mj-lt"/>
              </a:rPr>
              <a:t>iii) </a:t>
            </a:r>
            <a:r>
              <a:rPr sz="2000" b="1" dirty="0">
                <a:solidFill>
                  <a:schemeClr val="tx1"/>
                </a:solidFill>
                <a:latin typeface="PT Serif" panose="020A0603040505020204" pitchFamily="18" charset="0"/>
                <a:cs typeface="+mj-lt"/>
              </a:rPr>
              <a:t>Scoreboard</a:t>
            </a:r>
          </a:p>
          <a:p>
            <a:pPr marL="0" lvl="0" indent="0" algn="ctr" rtl="0">
              <a:spcBef>
                <a:spcPts val="600"/>
              </a:spcBef>
              <a:spcAft>
                <a:spcPts val="0"/>
              </a:spcAft>
              <a:buFont typeface="Arial" panose="020B0604020202020204" pitchFamily="34" charset="0"/>
              <a:buNone/>
            </a:pPr>
            <a:r>
              <a:rPr sz="1400" dirty="0">
                <a:latin typeface="PT Serif" panose="020A0603040505020204" pitchFamily="18" charset="0"/>
                <a:cs typeface="+mj-lt"/>
              </a:rPr>
              <a:t>In this feature, all present and previous score of the tournament will be saved. Single player registration &amp; Team registration will be done in this section.</a:t>
            </a:r>
            <a:endParaRPr lang="en-US" sz="1400" dirty="0">
              <a:latin typeface="PT Serif" panose="020A0603040505020204" pitchFamily="18" charset="0"/>
              <a:cs typeface="+mj-lt"/>
            </a:endParaRPr>
          </a:p>
          <a:p>
            <a:pPr marL="285750" lvl="0" indent="-285750" algn="ctr" rtl="0">
              <a:spcBef>
                <a:spcPts val="600"/>
              </a:spcBef>
              <a:spcAft>
                <a:spcPts val="0"/>
              </a:spcAft>
              <a:buFont typeface="Arial" panose="020B0604020202020204" pitchFamily="34" charset="0"/>
              <a:buNone/>
            </a:pPr>
            <a:endParaRPr sz="1600" dirty="0">
              <a:latin typeface="PT Serif" panose="020A0603040505020204" pitchFamily="18" charset="0"/>
              <a:cs typeface="+mj-lt"/>
            </a:endParaRPr>
          </a:p>
          <a:p>
            <a:pPr marL="0" lvl="0" indent="0" algn="ctr" rtl="0">
              <a:spcBef>
                <a:spcPts val="600"/>
              </a:spcBef>
              <a:spcAft>
                <a:spcPts val="0"/>
              </a:spcAft>
              <a:buFont typeface="Arial" panose="020B0604020202020204" pitchFamily="34" charset="0"/>
              <a:buNone/>
            </a:pPr>
            <a:r>
              <a:rPr lang="en-US" sz="2000" b="1" dirty="0">
                <a:solidFill>
                  <a:schemeClr val="tx1"/>
                </a:solidFill>
                <a:latin typeface="PT Serif" panose="020A0603040505020204" pitchFamily="18" charset="0"/>
                <a:cs typeface="+mj-lt"/>
              </a:rPr>
              <a:t>iv) </a:t>
            </a:r>
            <a:r>
              <a:rPr sz="2000" b="1" dirty="0">
                <a:solidFill>
                  <a:schemeClr val="tx1"/>
                </a:solidFill>
                <a:latin typeface="PT Serif" panose="020A0603040505020204" pitchFamily="18" charset="0"/>
                <a:cs typeface="+mj-lt"/>
              </a:rPr>
              <a:t>Final Result/Future Arrangements</a:t>
            </a:r>
          </a:p>
          <a:p>
            <a:pPr marL="0" lvl="0" indent="0" algn="ctr" rtl="0">
              <a:spcBef>
                <a:spcPts val="600"/>
              </a:spcBef>
              <a:spcAft>
                <a:spcPts val="0"/>
              </a:spcAft>
              <a:buFont typeface="Arial" panose="020B0604020202020204" pitchFamily="34" charset="0"/>
              <a:buNone/>
            </a:pPr>
            <a:r>
              <a:rPr sz="1400" dirty="0">
                <a:latin typeface="PT Serif" panose="020A0603040505020204" pitchFamily="18" charset="0"/>
                <a:cs typeface="+mj-lt"/>
              </a:rPr>
              <a:t>In this feature, a teacher will publish recent game result </a:t>
            </a:r>
            <a:r>
              <a:rPr lang="en-US" sz="1400" dirty="0">
                <a:latin typeface="PT Serif" panose="020A0603040505020204" pitchFamily="18" charset="0"/>
                <a:cs typeface="+mj-lt"/>
              </a:rPr>
              <a:t>when</a:t>
            </a:r>
            <a:r>
              <a:rPr sz="1400" dirty="0">
                <a:latin typeface="PT Serif" panose="020A0603040505020204" pitchFamily="18" charset="0"/>
                <a:cs typeface="+mj-lt"/>
              </a:rPr>
              <a:t> </a:t>
            </a:r>
            <a:r>
              <a:rPr lang="en-US" sz="1400" dirty="0">
                <a:latin typeface="PT Serif" panose="020A0603040505020204" pitchFamily="18" charset="0"/>
                <a:cs typeface="+mj-lt"/>
              </a:rPr>
              <a:t>the</a:t>
            </a:r>
            <a:r>
              <a:rPr sz="1400" dirty="0">
                <a:latin typeface="PT Serif" panose="020A0603040505020204" pitchFamily="18" charset="0"/>
                <a:cs typeface="+mj-lt"/>
              </a:rPr>
              <a:t> match is finished. And the upcoming event</a:t>
            </a:r>
            <a:r>
              <a:rPr lang="en-US" sz="1400" dirty="0">
                <a:latin typeface="PT Serif" panose="020A0603040505020204" pitchFamily="18" charset="0"/>
                <a:cs typeface="+mj-lt"/>
              </a:rPr>
              <a:t> page will be</a:t>
            </a:r>
            <a:r>
              <a:rPr sz="1400" dirty="0">
                <a:latin typeface="PT Serif" panose="020A0603040505020204" pitchFamily="18" charset="0"/>
                <a:cs typeface="+mj-lt"/>
              </a:rPr>
              <a:t>  updated</a:t>
            </a:r>
            <a:r>
              <a:rPr lang="en-US" sz="1400" dirty="0">
                <a:latin typeface="PT Serif" panose="020A0603040505020204" pitchFamily="18" charset="0"/>
                <a:cs typeface="+mj-lt"/>
              </a:rPr>
              <a:t>.</a:t>
            </a:r>
            <a:r>
              <a:rPr sz="1400" dirty="0">
                <a:latin typeface="PT Serif" panose="020A0603040505020204" pitchFamily="18" charset="0"/>
                <a:cs typeface="+mj-lt"/>
              </a:rPr>
              <a:t> </a:t>
            </a:r>
          </a:p>
        </p:txBody>
      </p:sp>
      <p:sp>
        <p:nvSpPr>
          <p:cNvPr id="365" name="Google Shape;365;p34"/>
          <p:cNvSpPr txBox="1">
            <a:spLocks noGrp="1"/>
          </p:cNvSpPr>
          <p:nvPr>
            <p:ph type="sldNum" idx="12"/>
          </p:nvPr>
        </p:nvSpPr>
        <p:spPr>
          <a:xfrm>
            <a:off x="8526780" y="465393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29</a:t>
            </a:r>
          </a:p>
        </p:txBody>
      </p:sp>
    </p:spTree>
    <p:extLst>
      <p:ext uri="{BB962C8B-B14F-4D97-AF65-F5344CB8AC3E}">
        <p14:creationId xmlns:p14="http://schemas.microsoft.com/office/powerpoint/2010/main" val="183692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39602"/>
            <a:ext cx="6033300" cy="824864"/>
          </a:xfrm>
          <a:prstGeom prst="rect">
            <a:avLst/>
          </a:prstGeom>
        </p:spPr>
        <p:txBody>
          <a:bodyPr spcFirstLastPara="1" wrap="square" lIns="91425" tIns="91425" rIns="91425" bIns="91425" anchor="t" anchorCtr="0">
            <a:noAutofit/>
          </a:bodyPr>
          <a:lstStyle/>
          <a:p>
            <a:pPr marL="0" indent="0">
              <a:buNone/>
            </a:pPr>
            <a:r>
              <a:rPr lang="en-US" dirty="0"/>
              <a:t>Output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29</a:t>
            </a:fld>
            <a:endParaRPr dirty="0"/>
          </a:p>
        </p:txBody>
      </p:sp>
    </p:spTree>
    <p:extLst>
      <p:ext uri="{BB962C8B-B14F-4D97-AF65-F5344CB8AC3E}">
        <p14:creationId xmlns:p14="http://schemas.microsoft.com/office/powerpoint/2010/main" val="136623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PT Serif" panose="020A0603040505020204" pitchFamily="18" charset="0"/>
                <a:sym typeface="+mn-ea"/>
              </a:rPr>
              <a:t>INDEX</a:t>
            </a:r>
            <a:endParaRPr lang="en-US" dirty="0">
              <a:latin typeface="PT Serif" panose="020A0603040505020204" pitchFamily="18" charset="0"/>
            </a:endParaRPr>
          </a:p>
        </p:txBody>
      </p:sp>
      <p:sp>
        <p:nvSpPr>
          <p:cNvPr id="3" name="Text Placeholder 2"/>
          <p:cNvSpPr>
            <a:spLocks noGrp="1"/>
          </p:cNvSpPr>
          <p:nvPr>
            <p:ph type="body" idx="1"/>
          </p:nvPr>
        </p:nvSpPr>
        <p:spPr>
          <a:xfrm>
            <a:off x="639559" y="1130188"/>
            <a:ext cx="7864885" cy="3076052"/>
          </a:xfrm>
        </p:spPr>
        <p:txBody>
          <a:bodyPr/>
          <a:lstStyle/>
          <a:p>
            <a:pPr>
              <a:lnSpc>
                <a:spcPct val="100000"/>
              </a:lnSpc>
            </a:pPr>
            <a:r>
              <a:rPr lang="en-US" sz="1400" dirty="0"/>
              <a:t>Introduction. </a:t>
            </a:r>
          </a:p>
          <a:p>
            <a:pPr>
              <a:lnSpc>
                <a:spcPct val="100000"/>
              </a:lnSpc>
            </a:pPr>
            <a:r>
              <a:rPr lang="en-US" sz="1400" dirty="0"/>
              <a:t>Programming language/platform &amp; Database of the project. </a:t>
            </a:r>
          </a:p>
          <a:p>
            <a:pPr>
              <a:lnSpc>
                <a:spcPct val="100000"/>
              </a:lnSpc>
            </a:pPr>
            <a:r>
              <a:rPr lang="en-US" sz="1400" dirty="0"/>
              <a:t>Attributes &amp; Function of the project.</a:t>
            </a:r>
          </a:p>
          <a:p>
            <a:pPr>
              <a:lnSpc>
                <a:spcPct val="100000"/>
              </a:lnSpc>
            </a:pPr>
            <a:r>
              <a:rPr lang="en-US" sz="1400" dirty="0"/>
              <a:t>Architecture of the project(Activity diagram, Use-Case Diagram, ER Diagram).</a:t>
            </a:r>
          </a:p>
          <a:p>
            <a:pPr>
              <a:lnSpc>
                <a:spcPct val="100000"/>
              </a:lnSpc>
            </a:pPr>
            <a:r>
              <a:rPr lang="en-US" sz="1400" dirty="0"/>
              <a:t>Main Feature(4 main feature) of the project.</a:t>
            </a:r>
          </a:p>
          <a:p>
            <a:pPr>
              <a:lnSpc>
                <a:spcPct val="100000"/>
              </a:lnSpc>
            </a:pPr>
            <a:r>
              <a:rPr lang="en-US" sz="1400" dirty="0"/>
              <a:t>Output/Screenshot of the project.</a:t>
            </a:r>
          </a:p>
          <a:p>
            <a:pPr>
              <a:lnSpc>
                <a:spcPct val="100000"/>
              </a:lnSpc>
            </a:pPr>
            <a:r>
              <a:rPr lang="en-US" sz="1400" dirty="0"/>
              <a:t>Advantage &amp; Disadvantage of the project.</a:t>
            </a:r>
          </a:p>
          <a:p>
            <a:pPr>
              <a:lnSpc>
                <a:spcPct val="100000"/>
              </a:lnSpc>
            </a:pPr>
            <a:r>
              <a:rPr lang="en-US" sz="1400" dirty="0"/>
              <a:t>Team Role of the project.</a:t>
            </a:r>
          </a:p>
          <a:p>
            <a:pPr>
              <a:lnSpc>
                <a:spcPct val="100000"/>
              </a:lnSpc>
            </a:pPr>
            <a:r>
              <a:rPr lang="en-US" sz="1400" dirty="0"/>
              <a:t>Conclusion.</a:t>
            </a:r>
          </a:p>
        </p:txBody>
      </p:sp>
      <p:sp>
        <p:nvSpPr>
          <p:cNvPr id="67" name="Google Shape;67;p12"/>
          <p:cNvSpPr txBox="1">
            <a:spLocks noGrp="1"/>
          </p:cNvSpPr>
          <p:nvPr>
            <p:ph type="sldNum" idx="12"/>
          </p:nvPr>
        </p:nvSpPr>
        <p:spPr>
          <a:xfrm>
            <a:off x="8504444" y="4664791"/>
            <a:ext cx="548700" cy="393600"/>
          </a:xfrm>
          <a:prstGeom prst="rect">
            <a:avLst/>
          </a:prstGeom>
        </p:spPr>
        <p:txBody>
          <a:bodyPr spcFirstLastPara="1" wrap="square" lIns="91425" tIns="91425" rIns="91425" bIns="91425" anchor="t" anchorCtr="0">
            <a:noAutofit/>
          </a:bodyPr>
          <a:lstStyle/>
          <a:p>
            <a:fld id="{00000000-1234-1234-1234-123412341234}" type="slidenum">
              <a:rPr lang="en-GB" smtClean="0"/>
              <a:pPr/>
              <a:t>3</a:t>
            </a:fld>
            <a:endParaRPr lang="en-GB"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254297" y="1154666"/>
            <a:ext cx="8635406" cy="35806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p:nvSpPr>
        <p:spPr>
          <a:xfrm>
            <a:off x="254297" y="719452"/>
            <a:ext cx="1606412" cy="323165"/>
          </a:xfrm>
          <a:prstGeom prst="rect">
            <a:avLst/>
          </a:prstGeom>
          <a:noFill/>
          <a:effectLst/>
        </p:spPr>
        <p:txBody>
          <a:bodyPr wrap="square" rtlCol="0">
            <a:spAutoFit/>
          </a:bodyPr>
          <a:lstStyle/>
          <a:p>
            <a:r>
              <a:rPr lang="en-GB" sz="1500" b="1" dirty="0">
                <a:latin typeface="PT Serif" panose="020A0603040505020204" pitchFamily="18" charset="0"/>
              </a:rPr>
              <a:t>Home page</a:t>
            </a:r>
            <a:endParaRPr lang="en-US" sz="1500" b="1" dirty="0">
              <a:latin typeface="PT Serif" panose="020A0603040505020204" pitchFamily="18" charset="0"/>
            </a:endParaRPr>
          </a:p>
        </p:txBody>
      </p:sp>
      <p:sp>
        <p:nvSpPr>
          <p:cNvPr id="2" name="Slide Number Placeholder 1">
            <a:extLst>
              <a:ext uri="{FF2B5EF4-FFF2-40B4-BE49-F238E27FC236}">
                <a16:creationId xmlns:a16="http://schemas.microsoft.com/office/drawing/2014/main" id="{6B1D2BE6-6BA4-FB73-B494-8F7348D46A64}"/>
              </a:ext>
            </a:extLst>
          </p:cNvPr>
          <p:cNvSpPr>
            <a:spLocks noGrp="1"/>
          </p:cNvSpPr>
          <p:nvPr>
            <p:ph type="sldNum" idx="12"/>
          </p:nvPr>
        </p:nvSpPr>
        <p:spPr>
          <a:xfrm>
            <a:off x="8595300" y="4650614"/>
            <a:ext cx="548700" cy="393600"/>
          </a:xfrm>
        </p:spPr>
        <p:txBody>
          <a:bodyPr/>
          <a:lstStyle/>
          <a:p>
            <a:fld id="{00000000-1234-1234-1234-123412341234}" type="slidenum">
              <a:rPr lang="en" smtClean="0"/>
              <a:pPr/>
              <a:t>30</a:t>
            </a:fld>
            <a:endParaRPr lang="en" dirty="0"/>
          </a:p>
        </p:txBody>
      </p:sp>
      <p:sp>
        <p:nvSpPr>
          <p:cNvPr id="5" name="Google Shape;144;p19">
            <a:extLst>
              <a:ext uri="{FF2B5EF4-FFF2-40B4-BE49-F238E27FC236}">
                <a16:creationId xmlns:a16="http://schemas.microsoft.com/office/drawing/2014/main" id="{1DD4B00E-12A5-170D-CA37-BDB978CB51F2}"/>
              </a:ext>
            </a:extLst>
          </p:cNvPr>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26554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19"/>
          <p:cNvSpPr txBox="1">
            <a:spLocks noGrp="1"/>
          </p:cNvSpPr>
          <p:nvPr>
            <p:ph type="sldNum" idx="12"/>
          </p:nvPr>
        </p:nvSpPr>
        <p:spPr>
          <a:xfrm>
            <a:off x="8508144" y="4638216"/>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31</a:t>
            </a:fld>
            <a:endParaRPr dirty="0"/>
          </a:p>
        </p:txBody>
      </p:sp>
      <p:pic>
        <p:nvPicPr>
          <p:cNvPr id="19" name="Picture 18"/>
          <p:cNvPicPr/>
          <p:nvPr/>
        </p:nvPicPr>
        <p:blipFill>
          <a:blip r:embed="rId3" cstate="print">
            <a:extLst>
              <a:ext uri="{28A0092B-C50C-407E-A947-70E740481C1C}">
                <a14:useLocalDpi xmlns:a14="http://schemas.microsoft.com/office/drawing/2010/main" val="0"/>
              </a:ext>
            </a:extLst>
          </a:blip>
          <a:stretch>
            <a:fillRect/>
          </a:stretch>
        </p:blipFill>
        <p:spPr>
          <a:xfrm>
            <a:off x="1801802" y="1907183"/>
            <a:ext cx="2132608" cy="1834780"/>
          </a:xfrm>
          <a:prstGeom prst="ellipse">
            <a:avLst/>
          </a:prstGeom>
          <a:ln w="63500" cap="rnd">
            <a:solidFill>
              <a:srgbClr val="333333"/>
            </a:solidFill>
          </a:ln>
          <a:effectLst>
            <a:outerShdw blurRad="381000" dist="292100" dir="5400000" sx="-80000" sy="-18000" rotWithShape="0">
              <a:schemeClr val="bg1">
                <a:alpha val="1000"/>
              </a:scheme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p:nvPr/>
        </p:nvPicPr>
        <p:blipFill rotWithShape="1">
          <a:blip r:embed="rId4">
            <a:extLst>
              <a:ext uri="{28A0092B-C50C-407E-A947-70E740481C1C}">
                <a14:useLocalDpi xmlns:a14="http://schemas.microsoft.com/office/drawing/2010/main" val="0"/>
              </a:ext>
            </a:extLst>
          </a:blip>
          <a:srcRect l="622" t="2831" r="1356" b="4238"/>
          <a:stretch/>
        </p:blipFill>
        <p:spPr>
          <a:xfrm>
            <a:off x="3557933" y="657221"/>
            <a:ext cx="1954881" cy="17114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p:cNvPicPr/>
          <p:nvPr/>
        </p:nvPicPr>
        <p:blipFill>
          <a:blip r:embed="rId5" cstate="print">
            <a:extLst>
              <a:ext uri="{28A0092B-C50C-407E-A947-70E740481C1C}">
                <a14:useLocalDpi xmlns:a14="http://schemas.microsoft.com/office/drawing/2010/main" val="0"/>
              </a:ext>
            </a:extLst>
          </a:blip>
          <a:stretch>
            <a:fillRect/>
          </a:stretch>
        </p:blipFill>
        <p:spPr>
          <a:xfrm>
            <a:off x="3827435" y="2928114"/>
            <a:ext cx="2067756" cy="19069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p:cNvPicPr/>
          <p:nvPr/>
        </p:nvPicPr>
        <p:blipFill>
          <a:blip r:embed="rId6" cstate="print">
            <a:extLst>
              <a:ext uri="{28A0092B-C50C-407E-A947-70E740481C1C}">
                <a14:useLocalDpi xmlns:a14="http://schemas.microsoft.com/office/drawing/2010/main" val="0"/>
              </a:ext>
            </a:extLst>
          </a:blip>
          <a:stretch>
            <a:fillRect/>
          </a:stretch>
        </p:blipFill>
        <p:spPr>
          <a:xfrm>
            <a:off x="5515682" y="1678764"/>
            <a:ext cx="2067756" cy="18028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extBox 22"/>
          <p:cNvSpPr txBox="1"/>
          <p:nvPr/>
        </p:nvSpPr>
        <p:spPr>
          <a:xfrm>
            <a:off x="2742586" y="4021675"/>
            <a:ext cx="1606412" cy="253916"/>
          </a:xfrm>
          <a:prstGeom prst="rect">
            <a:avLst/>
          </a:prstGeom>
          <a:noFill/>
          <a:effectLst/>
        </p:spPr>
        <p:txBody>
          <a:bodyPr wrap="square" rtlCol="0">
            <a:spAutoFit/>
          </a:bodyPr>
          <a:lstStyle/>
          <a:p>
            <a:r>
              <a:rPr lang="en-GB" sz="1050" b="1" dirty="0">
                <a:latin typeface="PT Serif" panose="020A0603040505020204" pitchFamily="18" charset="0"/>
              </a:rPr>
              <a:t>News</a:t>
            </a:r>
            <a:endParaRPr lang="en-US" sz="1050" b="1" dirty="0">
              <a:latin typeface="PT Serif" panose="020A0603040505020204" pitchFamily="18" charset="0"/>
            </a:endParaRPr>
          </a:p>
        </p:txBody>
      </p:sp>
      <p:sp>
        <p:nvSpPr>
          <p:cNvPr id="24" name="TextBox 23"/>
          <p:cNvSpPr txBox="1"/>
          <p:nvPr/>
        </p:nvSpPr>
        <p:spPr>
          <a:xfrm>
            <a:off x="4041750" y="2497068"/>
            <a:ext cx="987248" cy="253916"/>
          </a:xfrm>
          <a:prstGeom prst="rect">
            <a:avLst/>
          </a:prstGeom>
          <a:noFill/>
          <a:effectLst/>
        </p:spPr>
        <p:txBody>
          <a:bodyPr wrap="square" rtlCol="0">
            <a:spAutoFit/>
          </a:bodyPr>
          <a:lstStyle/>
          <a:p>
            <a:r>
              <a:rPr lang="en-GB" sz="1050" b="1" dirty="0">
                <a:latin typeface="PT Serif" panose="020A0603040505020204" pitchFamily="18" charset="0"/>
              </a:rPr>
              <a:t>Tournament</a:t>
            </a:r>
            <a:endParaRPr lang="en-US" sz="1050" b="1" dirty="0">
              <a:latin typeface="PT Serif" panose="020A0603040505020204" pitchFamily="18" charset="0"/>
            </a:endParaRPr>
          </a:p>
        </p:txBody>
      </p:sp>
      <p:sp>
        <p:nvSpPr>
          <p:cNvPr id="25" name="TextBox 24"/>
          <p:cNvSpPr txBox="1"/>
          <p:nvPr/>
        </p:nvSpPr>
        <p:spPr>
          <a:xfrm>
            <a:off x="4478773" y="4918641"/>
            <a:ext cx="1606412" cy="253916"/>
          </a:xfrm>
          <a:prstGeom prst="rect">
            <a:avLst/>
          </a:prstGeom>
          <a:noFill/>
          <a:effectLst/>
        </p:spPr>
        <p:txBody>
          <a:bodyPr wrap="square" rtlCol="0">
            <a:spAutoFit/>
          </a:bodyPr>
          <a:lstStyle/>
          <a:p>
            <a:r>
              <a:rPr lang="en-GB" sz="1050" b="1" dirty="0">
                <a:latin typeface="PT Serif" panose="020A0603040505020204" pitchFamily="18" charset="0"/>
              </a:rPr>
              <a:t>Contact </a:t>
            </a:r>
            <a:endParaRPr lang="en-US" sz="1050" b="1" dirty="0">
              <a:latin typeface="PT Serif" panose="020A0603040505020204" pitchFamily="18" charset="0"/>
            </a:endParaRPr>
          </a:p>
        </p:txBody>
      </p:sp>
      <p:sp>
        <p:nvSpPr>
          <p:cNvPr id="26" name="TextBox 25"/>
          <p:cNvSpPr txBox="1"/>
          <p:nvPr/>
        </p:nvSpPr>
        <p:spPr>
          <a:xfrm flipH="1">
            <a:off x="6202752" y="3565199"/>
            <a:ext cx="693617" cy="253916"/>
          </a:xfrm>
          <a:prstGeom prst="rect">
            <a:avLst/>
          </a:prstGeom>
          <a:noFill/>
          <a:effectLst/>
        </p:spPr>
        <p:txBody>
          <a:bodyPr wrap="square" rtlCol="0">
            <a:spAutoFit/>
          </a:bodyPr>
          <a:lstStyle/>
          <a:p>
            <a:r>
              <a:rPr lang="en-GB" sz="1050" b="1" dirty="0">
                <a:latin typeface="PT Serif" panose="020A0603040505020204" pitchFamily="18" charset="0"/>
              </a:rPr>
              <a:t>About</a:t>
            </a:r>
            <a:endParaRPr lang="en-US" sz="1050" b="1" dirty="0">
              <a:latin typeface="PT Serif" panose="020A0603040505020204" pitchFamily="18" charset="0"/>
            </a:endParaRPr>
          </a:p>
        </p:txBody>
      </p:sp>
      <p:sp>
        <p:nvSpPr>
          <p:cNvPr id="4" name="Google Shape;144;p19">
            <a:extLst>
              <a:ext uri="{FF2B5EF4-FFF2-40B4-BE49-F238E27FC236}">
                <a16:creationId xmlns:a16="http://schemas.microsoft.com/office/drawing/2014/main" id="{F3FFF9BC-FB76-349B-AF73-A37E45B3F309}"/>
              </a:ext>
            </a:extLst>
          </p:cNvPr>
          <p:cNvSpPr txBox="1">
            <a:spLocks noGrp="1"/>
          </p:cNvSpPr>
          <p:nvPr>
            <p:ph type="title"/>
          </p:nvPr>
        </p:nvSpPr>
        <p:spPr>
          <a:xfrm>
            <a:off x="2281474" y="116737"/>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58168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19"/>
          <p:cNvSpPr txBox="1">
            <a:spLocks noGrp="1"/>
          </p:cNvSpPr>
          <p:nvPr>
            <p:ph type="sldNum" idx="12"/>
          </p:nvPr>
        </p:nvSpPr>
        <p:spPr>
          <a:xfrm>
            <a:off x="8595300" y="4749900"/>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32</a:t>
            </a:fld>
            <a:endParaRPr dirty="0"/>
          </a:p>
        </p:txBody>
      </p:sp>
      <p:sp>
        <p:nvSpPr>
          <p:cNvPr id="11" name="TextBox 10"/>
          <p:cNvSpPr txBox="1"/>
          <p:nvPr/>
        </p:nvSpPr>
        <p:spPr>
          <a:xfrm>
            <a:off x="848116" y="796961"/>
            <a:ext cx="1606412" cy="253916"/>
          </a:xfrm>
          <a:prstGeom prst="rect">
            <a:avLst/>
          </a:prstGeom>
          <a:noFill/>
          <a:effectLst/>
        </p:spPr>
        <p:txBody>
          <a:bodyPr wrap="square" rtlCol="0">
            <a:spAutoFit/>
          </a:bodyPr>
          <a:lstStyle/>
          <a:p>
            <a:r>
              <a:rPr lang="en-GB" sz="1050" b="1" dirty="0">
                <a:latin typeface="PT Serif" panose="020A0603040505020204" pitchFamily="18" charset="0"/>
              </a:rPr>
              <a:t>Registration</a:t>
            </a:r>
            <a:endParaRPr lang="en-US" sz="1050" b="1" dirty="0">
              <a:latin typeface="PT Serif" panose="020A0603040505020204" pitchFamily="18" charset="0"/>
            </a:endParaRPr>
          </a:p>
        </p:txBody>
      </p:sp>
      <p:sp>
        <p:nvSpPr>
          <p:cNvPr id="2" name="Rectangle 1"/>
          <p:cNvSpPr/>
          <p:nvPr/>
        </p:nvSpPr>
        <p:spPr>
          <a:xfrm>
            <a:off x="3924512" y="756810"/>
            <a:ext cx="548548" cy="253916"/>
          </a:xfrm>
          <a:prstGeom prst="rect">
            <a:avLst/>
          </a:prstGeom>
        </p:spPr>
        <p:txBody>
          <a:bodyPr wrap="none">
            <a:spAutoFit/>
          </a:bodyPr>
          <a:lstStyle/>
          <a:p>
            <a:r>
              <a:rPr lang="en-GB" sz="1050" b="1" dirty="0">
                <a:latin typeface="PT Serif" panose="020A0603040505020204" pitchFamily="18" charset="0"/>
              </a:rPr>
              <a:t>Login</a:t>
            </a:r>
            <a:endParaRPr lang="en-US" sz="1050" b="1" dirty="0">
              <a:latin typeface="PT Serif" panose="020A0603040505020204" pitchFamily="18" charset="0"/>
            </a:endParaRPr>
          </a:p>
        </p:txBody>
      </p:sp>
      <p:sp>
        <p:nvSpPr>
          <p:cNvPr id="21" name="Rectangle 20"/>
          <p:cNvSpPr/>
          <p:nvPr/>
        </p:nvSpPr>
        <p:spPr>
          <a:xfrm>
            <a:off x="6732646" y="728540"/>
            <a:ext cx="1276311" cy="253916"/>
          </a:xfrm>
          <a:prstGeom prst="rect">
            <a:avLst/>
          </a:prstGeom>
        </p:spPr>
        <p:txBody>
          <a:bodyPr wrap="none">
            <a:spAutoFit/>
          </a:bodyPr>
          <a:lstStyle/>
          <a:p>
            <a:r>
              <a:rPr lang="en-GB" sz="1050" b="1" dirty="0">
                <a:latin typeface="PT Serif" panose="020A0603040505020204" pitchFamily="18" charset="0"/>
              </a:rPr>
              <a:t>Forget Password</a:t>
            </a:r>
            <a:endParaRPr lang="en-US" sz="1050" b="1" dirty="0">
              <a:latin typeface="PT Serif" panose="020A0603040505020204" pitchFamily="18" charset="0"/>
            </a:endParaRPr>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84269" y="1202317"/>
            <a:ext cx="2609945" cy="35781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2788175" y="1152039"/>
            <a:ext cx="2988129" cy="36284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p:cNvPicPr/>
          <p:nvPr/>
        </p:nvPicPr>
        <p:blipFill>
          <a:blip r:embed="rId5">
            <a:extLst>
              <a:ext uri="{28A0092B-C50C-407E-A947-70E740481C1C}">
                <a14:useLocalDpi xmlns:a14="http://schemas.microsoft.com/office/drawing/2010/main" val="0"/>
              </a:ext>
            </a:extLst>
          </a:blip>
          <a:stretch>
            <a:fillRect/>
          </a:stretch>
        </p:blipFill>
        <p:spPr>
          <a:xfrm>
            <a:off x="5870265" y="1071132"/>
            <a:ext cx="3227612" cy="3709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144;p19">
            <a:extLst>
              <a:ext uri="{FF2B5EF4-FFF2-40B4-BE49-F238E27FC236}">
                <a16:creationId xmlns:a16="http://schemas.microsoft.com/office/drawing/2014/main" id="{9CF2C06A-CAF3-298C-9DBF-6803DCCDB54C}"/>
              </a:ext>
            </a:extLst>
          </p:cNvPr>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246930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19"/>
          <p:cNvSpPr txBox="1">
            <a:spLocks noGrp="1"/>
          </p:cNvSpPr>
          <p:nvPr>
            <p:ph type="sldNum" idx="12"/>
          </p:nvPr>
        </p:nvSpPr>
        <p:spPr>
          <a:xfrm>
            <a:off x="8635364" y="4743437"/>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33</a:t>
            </a:fld>
            <a:endParaRPr dirty="0"/>
          </a:p>
        </p:txBody>
      </p:sp>
      <p:sp>
        <p:nvSpPr>
          <p:cNvPr id="11" name="TextBox 10"/>
          <p:cNvSpPr txBox="1"/>
          <p:nvPr/>
        </p:nvSpPr>
        <p:spPr>
          <a:xfrm>
            <a:off x="1656709" y="815394"/>
            <a:ext cx="1606412" cy="253916"/>
          </a:xfrm>
          <a:prstGeom prst="rect">
            <a:avLst/>
          </a:prstGeom>
          <a:noFill/>
          <a:effectLst/>
        </p:spPr>
        <p:txBody>
          <a:bodyPr wrap="square" rtlCol="0">
            <a:spAutoFit/>
          </a:bodyPr>
          <a:lstStyle/>
          <a:p>
            <a:r>
              <a:rPr lang="en-GB" sz="1050" b="1" dirty="0">
                <a:latin typeface="PT Serif" panose="020A0603040505020204" pitchFamily="18" charset="0"/>
              </a:rPr>
              <a:t>Admin Dashboard</a:t>
            </a:r>
            <a:endParaRPr lang="en-US" sz="1050" b="1" dirty="0">
              <a:latin typeface="PT Serif" panose="020A0603040505020204" pitchFamily="18" charset="0"/>
            </a:endParaRPr>
          </a:p>
        </p:txBody>
      </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440087" y="3222355"/>
            <a:ext cx="4132086" cy="1724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11782" b="8130"/>
          <a:stretch/>
        </p:blipFill>
        <p:spPr>
          <a:xfrm>
            <a:off x="518998" y="1130335"/>
            <a:ext cx="3974264" cy="1699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p:cNvSpPr txBox="1"/>
          <p:nvPr/>
        </p:nvSpPr>
        <p:spPr>
          <a:xfrm>
            <a:off x="1702924" y="2951768"/>
            <a:ext cx="1606412" cy="253916"/>
          </a:xfrm>
          <a:prstGeom prst="rect">
            <a:avLst/>
          </a:prstGeom>
          <a:noFill/>
          <a:effectLst/>
        </p:spPr>
        <p:txBody>
          <a:bodyPr wrap="square" rtlCol="0">
            <a:spAutoFit/>
          </a:bodyPr>
          <a:lstStyle/>
          <a:p>
            <a:r>
              <a:rPr lang="en-GB" sz="1050" b="1" dirty="0">
                <a:latin typeface="PT Serif" panose="020A0603040505020204" pitchFamily="18" charset="0"/>
              </a:rPr>
              <a:t>Student Dashboard</a:t>
            </a:r>
            <a:endParaRPr lang="en-US" sz="1050" b="1" dirty="0">
              <a:latin typeface="PT Serif" panose="020A0603040505020204" pitchFamily="18" charset="0"/>
            </a:endParaRPr>
          </a:p>
        </p:txBody>
      </p:sp>
      <p:pic>
        <p:nvPicPr>
          <p:cNvPr id="17" name="Picture 16"/>
          <p:cNvPicPr/>
          <p:nvPr/>
        </p:nvPicPr>
        <p:blipFill>
          <a:blip r:embed="rId5">
            <a:extLst>
              <a:ext uri="{28A0092B-C50C-407E-A947-70E740481C1C}">
                <a14:useLocalDpi xmlns:a14="http://schemas.microsoft.com/office/drawing/2010/main" val="0"/>
              </a:ext>
            </a:extLst>
          </a:blip>
          <a:stretch>
            <a:fillRect/>
          </a:stretch>
        </p:blipFill>
        <p:spPr>
          <a:xfrm>
            <a:off x="4846351" y="1092393"/>
            <a:ext cx="4000470" cy="17266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p:cNvSpPr txBox="1"/>
          <p:nvPr/>
        </p:nvSpPr>
        <p:spPr>
          <a:xfrm>
            <a:off x="6262224" y="832076"/>
            <a:ext cx="1606412" cy="253916"/>
          </a:xfrm>
          <a:prstGeom prst="rect">
            <a:avLst/>
          </a:prstGeom>
          <a:noFill/>
          <a:effectLst/>
        </p:spPr>
        <p:txBody>
          <a:bodyPr wrap="square" rtlCol="0">
            <a:spAutoFit/>
          </a:bodyPr>
          <a:lstStyle/>
          <a:p>
            <a:r>
              <a:rPr lang="en-GB" sz="1050" b="1" dirty="0">
                <a:latin typeface="PT Serif" panose="020A0603040505020204" pitchFamily="18" charset="0"/>
              </a:rPr>
              <a:t>Game Description</a:t>
            </a:r>
            <a:endParaRPr lang="en-US" sz="1050" b="1" dirty="0">
              <a:latin typeface="PT Serif" panose="020A0603040505020204" pitchFamily="18" charset="0"/>
            </a:endParaRPr>
          </a:p>
        </p:txBody>
      </p:sp>
      <p:pic>
        <p:nvPicPr>
          <p:cNvPr id="20" name="Picture 19"/>
          <p:cNvPicPr/>
          <p:nvPr/>
        </p:nvPicPr>
        <p:blipFill>
          <a:blip r:embed="rId6" cstate="print">
            <a:extLst>
              <a:ext uri="{28A0092B-C50C-407E-A947-70E740481C1C}">
                <a14:useLocalDpi xmlns:a14="http://schemas.microsoft.com/office/drawing/2010/main" val="0"/>
              </a:ext>
            </a:extLst>
          </a:blip>
          <a:stretch>
            <a:fillRect/>
          </a:stretch>
        </p:blipFill>
        <p:spPr>
          <a:xfrm>
            <a:off x="5074921" y="3319048"/>
            <a:ext cx="3771900" cy="15309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Down Arrow 2"/>
          <p:cNvSpPr/>
          <p:nvPr/>
        </p:nvSpPr>
        <p:spPr>
          <a:xfrm>
            <a:off x="6846586" y="2890477"/>
            <a:ext cx="218843" cy="33829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050"/>
          </a:p>
        </p:txBody>
      </p:sp>
      <p:sp>
        <p:nvSpPr>
          <p:cNvPr id="5" name="Up Arrow 4"/>
          <p:cNvSpPr/>
          <p:nvPr/>
        </p:nvSpPr>
        <p:spPr>
          <a:xfrm>
            <a:off x="5386879" y="2591674"/>
            <a:ext cx="254726" cy="238277"/>
          </a:xfrm>
          <a:prstGeom prst="up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050"/>
          </a:p>
        </p:txBody>
      </p:sp>
      <p:sp>
        <p:nvSpPr>
          <p:cNvPr id="6" name="Google Shape;144;p19">
            <a:extLst>
              <a:ext uri="{FF2B5EF4-FFF2-40B4-BE49-F238E27FC236}">
                <a16:creationId xmlns:a16="http://schemas.microsoft.com/office/drawing/2014/main" id="{7565B206-F07F-5838-9294-082F954DD874}"/>
              </a:ext>
            </a:extLst>
          </p:cNvPr>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25512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19"/>
          <p:cNvSpPr txBox="1">
            <a:spLocks noGrp="1"/>
          </p:cNvSpPr>
          <p:nvPr>
            <p:ph type="sldNum" idx="12"/>
          </p:nvPr>
        </p:nvSpPr>
        <p:spPr>
          <a:xfrm>
            <a:off x="8689280" y="4737075"/>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34</a:t>
            </a:fld>
            <a:endParaRPr dirty="0"/>
          </a:p>
        </p:txBody>
      </p:sp>
      <p:sp>
        <p:nvSpPr>
          <p:cNvPr id="11" name="TextBox 10"/>
          <p:cNvSpPr txBox="1"/>
          <p:nvPr/>
        </p:nvSpPr>
        <p:spPr>
          <a:xfrm>
            <a:off x="1107393" y="541875"/>
            <a:ext cx="2414333" cy="253916"/>
          </a:xfrm>
          <a:prstGeom prst="rect">
            <a:avLst/>
          </a:prstGeom>
          <a:noFill/>
          <a:effectLst/>
        </p:spPr>
        <p:txBody>
          <a:bodyPr wrap="square" rtlCol="0">
            <a:spAutoFit/>
          </a:bodyPr>
          <a:lstStyle/>
          <a:p>
            <a:r>
              <a:rPr lang="en-GB" sz="1050" b="1" dirty="0">
                <a:latin typeface="PT Serif" panose="020A0603040505020204" pitchFamily="18" charset="0"/>
              </a:rPr>
              <a:t>Create Team by Teacher Panel</a:t>
            </a:r>
            <a:endParaRPr lang="en-US" sz="1050" b="1" dirty="0">
              <a:latin typeface="PT Serif" panose="020A0603040505020204" pitchFamily="18" charset="0"/>
            </a:endParaRPr>
          </a:p>
        </p:txBody>
      </p:sp>
      <p:sp>
        <p:nvSpPr>
          <p:cNvPr id="21" name="Rectangle 20"/>
          <p:cNvSpPr/>
          <p:nvPr/>
        </p:nvSpPr>
        <p:spPr>
          <a:xfrm>
            <a:off x="1606120" y="4876759"/>
            <a:ext cx="1374094" cy="253916"/>
          </a:xfrm>
          <a:prstGeom prst="rect">
            <a:avLst/>
          </a:prstGeom>
        </p:spPr>
        <p:txBody>
          <a:bodyPr wrap="none">
            <a:spAutoFit/>
          </a:bodyPr>
          <a:lstStyle/>
          <a:p>
            <a:r>
              <a:rPr lang="en-GB" sz="1050" b="1" dirty="0">
                <a:latin typeface="PT Serif" panose="020A0603040505020204" pitchFamily="18" charset="0"/>
              </a:rPr>
              <a:t>Team Information</a:t>
            </a:r>
            <a:endParaRPr lang="en-US" sz="1050" b="1" dirty="0">
              <a:latin typeface="PT Serif" panose="020A0603040505020204" pitchFamily="18" charset="0"/>
            </a:endParaRPr>
          </a:p>
        </p:txBody>
      </p:sp>
      <p:pic>
        <p:nvPicPr>
          <p:cNvPr id="12" name="Picture 11"/>
          <p:cNvPicPr/>
          <p:nvPr/>
        </p:nvPicPr>
        <p:blipFill rotWithShape="1">
          <a:blip r:embed="rId3">
            <a:extLst>
              <a:ext uri="{28A0092B-C50C-407E-A947-70E740481C1C}">
                <a14:useLocalDpi xmlns:a14="http://schemas.microsoft.com/office/drawing/2010/main" val="0"/>
              </a:ext>
            </a:extLst>
          </a:blip>
          <a:srcRect t="675" b="12955"/>
          <a:stretch/>
        </p:blipFill>
        <p:spPr bwMode="auto">
          <a:xfrm>
            <a:off x="331470" y="807154"/>
            <a:ext cx="3966180" cy="202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17" name="Picture 16"/>
          <p:cNvPicPr/>
          <p:nvPr/>
        </p:nvPicPr>
        <p:blipFill>
          <a:blip r:embed="rId4">
            <a:extLst>
              <a:ext uri="{28A0092B-C50C-407E-A947-70E740481C1C}">
                <a14:useLocalDpi xmlns:a14="http://schemas.microsoft.com/office/drawing/2010/main" val="0"/>
              </a:ext>
            </a:extLst>
          </a:blip>
          <a:stretch>
            <a:fillRect/>
          </a:stretch>
        </p:blipFill>
        <p:spPr>
          <a:xfrm>
            <a:off x="331471" y="2884875"/>
            <a:ext cx="4010267" cy="1937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urved Left Arrow 2"/>
          <p:cNvSpPr/>
          <p:nvPr/>
        </p:nvSpPr>
        <p:spPr>
          <a:xfrm>
            <a:off x="4447903" y="2400299"/>
            <a:ext cx="186146" cy="656409"/>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050">
              <a:solidFill>
                <a:schemeClr val="tx1"/>
              </a:solidFill>
            </a:endParaRPr>
          </a:p>
        </p:txBody>
      </p:sp>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5183601" y="758703"/>
            <a:ext cx="3826669" cy="21486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p:nvPr/>
        </p:nvPicPr>
        <p:blipFill>
          <a:blip r:embed="rId6">
            <a:extLst>
              <a:ext uri="{28A0092B-C50C-407E-A947-70E740481C1C}">
                <a14:useLocalDpi xmlns:a14="http://schemas.microsoft.com/office/drawing/2010/main" val="0"/>
              </a:ext>
            </a:extLst>
          </a:blip>
          <a:stretch>
            <a:fillRect/>
          </a:stretch>
        </p:blipFill>
        <p:spPr>
          <a:xfrm>
            <a:off x="5381341" y="2987223"/>
            <a:ext cx="3431189" cy="19374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urved Right Arrow 3"/>
          <p:cNvSpPr/>
          <p:nvPr/>
        </p:nvSpPr>
        <p:spPr>
          <a:xfrm rot="21209751">
            <a:off x="4780393" y="2128454"/>
            <a:ext cx="284909" cy="1200099"/>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050">
              <a:solidFill>
                <a:schemeClr val="tx1"/>
              </a:solidFill>
            </a:endParaRPr>
          </a:p>
        </p:txBody>
      </p:sp>
      <p:sp>
        <p:nvSpPr>
          <p:cNvPr id="14" name="TextBox 13"/>
          <p:cNvSpPr txBox="1"/>
          <p:nvPr/>
        </p:nvSpPr>
        <p:spPr>
          <a:xfrm>
            <a:off x="5838523" y="481704"/>
            <a:ext cx="2414333" cy="253916"/>
          </a:xfrm>
          <a:prstGeom prst="rect">
            <a:avLst/>
          </a:prstGeom>
          <a:noFill/>
          <a:effectLst/>
        </p:spPr>
        <p:txBody>
          <a:bodyPr wrap="square" rtlCol="0">
            <a:spAutoFit/>
          </a:bodyPr>
          <a:lstStyle/>
          <a:p>
            <a:r>
              <a:rPr lang="en-GB" sz="1050" b="1" dirty="0">
                <a:latin typeface="PT Serif" panose="020A0603040505020204" pitchFamily="18" charset="0"/>
              </a:rPr>
              <a:t>Add Player by Teacher Panel</a:t>
            </a:r>
            <a:endParaRPr lang="en-US" sz="1050" b="1" dirty="0">
              <a:latin typeface="PT Serif" panose="020A0603040505020204" pitchFamily="18" charset="0"/>
            </a:endParaRPr>
          </a:p>
        </p:txBody>
      </p:sp>
      <p:sp>
        <p:nvSpPr>
          <p:cNvPr id="16" name="Rectangle 15"/>
          <p:cNvSpPr/>
          <p:nvPr/>
        </p:nvSpPr>
        <p:spPr>
          <a:xfrm>
            <a:off x="6364975" y="4898450"/>
            <a:ext cx="2011523" cy="253916"/>
          </a:xfrm>
          <a:prstGeom prst="rect">
            <a:avLst/>
          </a:prstGeom>
        </p:spPr>
        <p:txBody>
          <a:bodyPr wrap="square">
            <a:spAutoFit/>
          </a:bodyPr>
          <a:lstStyle/>
          <a:p>
            <a:r>
              <a:rPr lang="en-GB" sz="1050" b="1" dirty="0">
                <a:latin typeface="PT Serif" panose="020A0603040505020204" pitchFamily="18" charset="0"/>
              </a:rPr>
              <a:t>Student Information</a:t>
            </a:r>
            <a:endParaRPr lang="en-US" sz="1050" b="1" dirty="0">
              <a:latin typeface="PT Serif" panose="020A0603040505020204" pitchFamily="18" charset="0"/>
            </a:endParaRPr>
          </a:p>
        </p:txBody>
      </p:sp>
      <p:sp>
        <p:nvSpPr>
          <p:cNvPr id="6" name="Google Shape;144;p19">
            <a:extLst>
              <a:ext uri="{FF2B5EF4-FFF2-40B4-BE49-F238E27FC236}">
                <a16:creationId xmlns:a16="http://schemas.microsoft.com/office/drawing/2014/main" id="{FE64276E-AE44-9C80-81BF-EB80C411721E}"/>
              </a:ext>
            </a:extLst>
          </p:cNvPr>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36727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19"/>
          <p:cNvSpPr txBox="1">
            <a:spLocks noGrp="1"/>
          </p:cNvSpPr>
          <p:nvPr>
            <p:ph type="sldNum" idx="12"/>
          </p:nvPr>
        </p:nvSpPr>
        <p:spPr>
          <a:xfrm>
            <a:off x="8595300" y="4749852"/>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35</a:t>
            </a:fld>
            <a:endParaRPr/>
          </a:p>
        </p:txBody>
      </p:sp>
      <p:sp>
        <p:nvSpPr>
          <p:cNvPr id="11" name="TextBox 10"/>
          <p:cNvSpPr txBox="1"/>
          <p:nvPr/>
        </p:nvSpPr>
        <p:spPr>
          <a:xfrm>
            <a:off x="1179497" y="4472852"/>
            <a:ext cx="2902601" cy="253916"/>
          </a:xfrm>
          <a:prstGeom prst="rect">
            <a:avLst/>
          </a:prstGeom>
          <a:noFill/>
          <a:effectLst/>
        </p:spPr>
        <p:txBody>
          <a:bodyPr wrap="square" rtlCol="0">
            <a:spAutoFit/>
          </a:bodyPr>
          <a:lstStyle/>
          <a:p>
            <a:r>
              <a:rPr lang="en-GB" sz="1050" b="1" dirty="0">
                <a:latin typeface="PT Serif" panose="020A0603040505020204" pitchFamily="18" charset="0"/>
              </a:rPr>
              <a:t>Mailing System by Teacher Panel</a:t>
            </a:r>
            <a:endParaRPr lang="en-US" sz="1050" b="1" dirty="0">
              <a:latin typeface="PT Serif" panose="020A0603040505020204" pitchFamily="18" charset="0"/>
            </a:endParaRPr>
          </a:p>
        </p:txBody>
      </p:sp>
      <p:sp>
        <p:nvSpPr>
          <p:cNvPr id="21" name="Rectangle 20"/>
          <p:cNvSpPr/>
          <p:nvPr/>
        </p:nvSpPr>
        <p:spPr>
          <a:xfrm>
            <a:off x="5672972" y="1084355"/>
            <a:ext cx="2305856" cy="253916"/>
          </a:xfrm>
          <a:prstGeom prst="rect">
            <a:avLst/>
          </a:prstGeom>
        </p:spPr>
        <p:txBody>
          <a:bodyPr wrap="square">
            <a:spAutoFit/>
          </a:bodyPr>
          <a:lstStyle/>
          <a:p>
            <a:r>
              <a:rPr lang="en-GB" sz="1050" b="1" dirty="0">
                <a:latin typeface="PT Serif" panose="020A0603040505020204" pitchFamily="18" charset="0"/>
              </a:rPr>
              <a:t>All Game Schedule Together</a:t>
            </a:r>
            <a:endParaRPr lang="en-US" sz="1050" b="1" dirty="0">
              <a:latin typeface="PT Serif" panose="020A0603040505020204" pitchFamily="18" charset="0"/>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670543" y="874574"/>
            <a:ext cx="3295114" cy="33102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944848" y="1361354"/>
            <a:ext cx="3762104" cy="33884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Google Shape;144;p19">
            <a:extLst>
              <a:ext uri="{FF2B5EF4-FFF2-40B4-BE49-F238E27FC236}">
                <a16:creationId xmlns:a16="http://schemas.microsoft.com/office/drawing/2014/main" id="{E08EE22F-84D3-89C0-1DAE-852925FBF0B5}"/>
              </a:ext>
            </a:extLst>
          </p:cNvPr>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16587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8" name="Google Shape;148;p19"/>
          <p:cNvSpPr txBox="1">
            <a:spLocks noGrp="1"/>
          </p:cNvSpPr>
          <p:nvPr>
            <p:ph type="sldNum" idx="12"/>
          </p:nvPr>
        </p:nvSpPr>
        <p:spPr>
          <a:xfrm>
            <a:off x="8595300" y="4743664"/>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36</a:t>
            </a:fld>
            <a:endParaRPr dirty="0"/>
          </a:p>
        </p:txBody>
      </p:sp>
      <p:sp>
        <p:nvSpPr>
          <p:cNvPr id="11" name="TextBox 10"/>
          <p:cNvSpPr txBox="1"/>
          <p:nvPr/>
        </p:nvSpPr>
        <p:spPr>
          <a:xfrm>
            <a:off x="1323181" y="650343"/>
            <a:ext cx="2902601" cy="253916"/>
          </a:xfrm>
          <a:prstGeom prst="rect">
            <a:avLst/>
          </a:prstGeom>
          <a:noFill/>
          <a:effectLst/>
        </p:spPr>
        <p:txBody>
          <a:bodyPr wrap="square" rtlCol="0">
            <a:spAutoFit/>
          </a:bodyPr>
          <a:lstStyle/>
          <a:p>
            <a:r>
              <a:rPr lang="en-GB" sz="1050" b="1" dirty="0">
                <a:latin typeface="PT Serif" panose="020A0603040505020204" pitchFamily="18" charset="0"/>
              </a:rPr>
              <a:t>Game Volume Wise Schedule</a:t>
            </a:r>
            <a:endParaRPr lang="en-US" sz="1050" b="1" dirty="0">
              <a:latin typeface="PT Serif" panose="020A0603040505020204" pitchFamily="18" charset="0"/>
            </a:endParaRPr>
          </a:p>
        </p:txBody>
      </p:sp>
      <p:sp>
        <p:nvSpPr>
          <p:cNvPr id="21" name="Rectangle 20"/>
          <p:cNvSpPr/>
          <p:nvPr/>
        </p:nvSpPr>
        <p:spPr>
          <a:xfrm>
            <a:off x="5500192" y="625198"/>
            <a:ext cx="1882247" cy="253916"/>
          </a:xfrm>
          <a:prstGeom prst="rect">
            <a:avLst/>
          </a:prstGeom>
        </p:spPr>
        <p:txBody>
          <a:bodyPr wrap="none">
            <a:spAutoFit/>
          </a:bodyPr>
          <a:lstStyle/>
          <a:p>
            <a:r>
              <a:rPr lang="en-GB" sz="1050" b="1" dirty="0">
                <a:latin typeface="PT Serif" panose="020A0603040505020204" pitchFamily="18" charset="0"/>
              </a:rPr>
              <a:t>Game Volume Wise Result</a:t>
            </a:r>
            <a:endParaRPr lang="en-US" sz="1050" b="1" dirty="0">
              <a:latin typeface="PT Serif" panose="020A06030405050202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507766" y="1044908"/>
            <a:ext cx="3946616" cy="33617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4816494" y="982756"/>
            <a:ext cx="3249645" cy="1355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Down Arrow 1"/>
          <p:cNvSpPr/>
          <p:nvPr/>
        </p:nvSpPr>
        <p:spPr>
          <a:xfrm>
            <a:off x="6431305" y="2368763"/>
            <a:ext cx="257435" cy="250510"/>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050"/>
          </a:p>
        </p:txBody>
      </p:sp>
      <p:pic>
        <p:nvPicPr>
          <p:cNvPr id="12" name="Picture 11"/>
          <p:cNvPicPr/>
          <p:nvPr/>
        </p:nvPicPr>
        <p:blipFill rotWithShape="1">
          <a:blip r:embed="rId5">
            <a:extLst>
              <a:ext uri="{28A0092B-C50C-407E-A947-70E740481C1C}">
                <a14:useLocalDpi xmlns:a14="http://schemas.microsoft.com/office/drawing/2010/main" val="0"/>
              </a:ext>
            </a:extLst>
          </a:blip>
          <a:srcRect l="7896" t="11409" r="3707" b="8097"/>
          <a:stretch/>
        </p:blipFill>
        <p:spPr>
          <a:xfrm>
            <a:off x="4614138" y="2571750"/>
            <a:ext cx="4149204" cy="2368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144;p19">
            <a:extLst>
              <a:ext uri="{FF2B5EF4-FFF2-40B4-BE49-F238E27FC236}">
                <a16:creationId xmlns:a16="http://schemas.microsoft.com/office/drawing/2014/main" id="{869218FF-EAA5-95DE-D244-E4B37A9B0EDD}"/>
              </a:ext>
            </a:extLst>
          </p:cNvPr>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Tree>
    <p:extLst>
      <p:ext uri="{BB962C8B-B14F-4D97-AF65-F5344CB8AC3E}">
        <p14:creationId xmlns:p14="http://schemas.microsoft.com/office/powerpoint/2010/main" val="354660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2180940" y="178109"/>
            <a:ext cx="4507800" cy="429294"/>
          </a:xfrm>
          <a:prstGeom prst="rect">
            <a:avLst/>
          </a:prstGeom>
        </p:spPr>
        <p:txBody>
          <a:bodyPr spcFirstLastPara="1" vert="horz" wrap="square" lIns="91425" tIns="91425" rIns="91425" bIns="91425" rtlCol="0" anchor="ctr" anchorCtr="0">
            <a:noAutofit/>
          </a:bodyPr>
          <a:lstStyle/>
          <a:p>
            <a:pPr algn="ctr"/>
            <a:r>
              <a:rPr lang="en-GB" sz="2400" dirty="0">
                <a:latin typeface="PT Serif" panose="020A0603040505020204" pitchFamily="18" charset="0"/>
              </a:rPr>
              <a:t>Output</a:t>
            </a:r>
            <a:endParaRPr sz="2400" dirty="0">
              <a:latin typeface="PT Serif" panose="020A0603040505020204" pitchFamily="18" charset="0"/>
            </a:endParaRPr>
          </a:p>
        </p:txBody>
      </p:sp>
      <p:sp>
        <p:nvSpPr>
          <p:cNvPr id="148" name="Google Shape;148;p19"/>
          <p:cNvSpPr txBox="1">
            <a:spLocks noGrp="1"/>
          </p:cNvSpPr>
          <p:nvPr>
            <p:ph type="sldNum" idx="12"/>
          </p:nvPr>
        </p:nvSpPr>
        <p:spPr>
          <a:xfrm>
            <a:off x="8466320" y="4685986"/>
            <a:ext cx="548700" cy="393600"/>
          </a:xfrm>
          <a:prstGeom prst="rect">
            <a:avLst/>
          </a:prstGeom>
        </p:spPr>
        <p:txBody>
          <a:bodyPr spcFirstLastPara="1" vert="horz" wrap="square" lIns="91425" tIns="91425" rIns="91425" bIns="91425" rtlCol="0" anchor="t" anchorCtr="0">
            <a:noAutofit/>
          </a:bodyPr>
          <a:lstStyle/>
          <a:p>
            <a:pPr algn="ctr"/>
            <a:fld id="{00000000-1234-1234-1234-123412341234}" type="slidenum">
              <a:rPr lang="en"/>
              <a:pPr algn="ctr"/>
              <a:t>37</a:t>
            </a:fld>
            <a:endParaRPr dirty="0"/>
          </a:p>
        </p:txBody>
      </p:sp>
      <p:sp>
        <p:nvSpPr>
          <p:cNvPr id="11" name="TextBox 10"/>
          <p:cNvSpPr txBox="1"/>
          <p:nvPr/>
        </p:nvSpPr>
        <p:spPr>
          <a:xfrm>
            <a:off x="1069566" y="4225244"/>
            <a:ext cx="3502434" cy="253916"/>
          </a:xfrm>
          <a:prstGeom prst="rect">
            <a:avLst/>
          </a:prstGeom>
          <a:noFill/>
          <a:effectLst/>
        </p:spPr>
        <p:txBody>
          <a:bodyPr wrap="square" rtlCol="0">
            <a:spAutoFit/>
          </a:bodyPr>
          <a:lstStyle/>
          <a:p>
            <a:r>
              <a:rPr lang="en-GB" sz="1050" b="1" dirty="0">
                <a:latin typeface="PT Serif" panose="020A0603040505020204" pitchFamily="18" charset="0"/>
              </a:rPr>
              <a:t>Final Result for All team/Winner team Result</a:t>
            </a:r>
            <a:endParaRPr lang="en-US" sz="1050" b="1" dirty="0">
              <a:latin typeface="PT Serif" panose="020A0603040505020204" pitchFamily="18" charset="0"/>
            </a:endParaRPr>
          </a:p>
        </p:txBody>
      </p:sp>
      <p:sp>
        <p:nvSpPr>
          <p:cNvPr id="21" name="Rectangle 20"/>
          <p:cNvSpPr/>
          <p:nvPr/>
        </p:nvSpPr>
        <p:spPr>
          <a:xfrm>
            <a:off x="6576331" y="1402442"/>
            <a:ext cx="1007007" cy="253916"/>
          </a:xfrm>
          <a:prstGeom prst="rect">
            <a:avLst/>
          </a:prstGeom>
        </p:spPr>
        <p:txBody>
          <a:bodyPr wrap="none">
            <a:spAutoFit/>
          </a:bodyPr>
          <a:lstStyle/>
          <a:p>
            <a:r>
              <a:rPr lang="en-GB" sz="1050" b="1" dirty="0">
                <a:latin typeface="PT Serif" panose="020A0603040505020204" pitchFamily="18" charset="0"/>
              </a:rPr>
              <a:t>Future Event</a:t>
            </a:r>
            <a:endParaRPr lang="en-US" sz="1050" b="1" dirty="0">
              <a:latin typeface="PT Serif" panose="020A06030405050202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98845" y="813160"/>
            <a:ext cx="4457700" cy="3301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p:cNvPicPr/>
          <p:nvPr/>
        </p:nvPicPr>
        <p:blipFill rotWithShape="1">
          <a:blip r:embed="rId4">
            <a:extLst>
              <a:ext uri="{28A0092B-C50C-407E-A947-70E740481C1C}">
                <a14:useLocalDpi xmlns:a14="http://schemas.microsoft.com/office/drawing/2010/main" val="0"/>
              </a:ext>
            </a:extLst>
          </a:blip>
          <a:srcRect l="2711" t="6054" r="2125" b="7586"/>
          <a:stretch/>
        </p:blipFill>
        <p:spPr>
          <a:xfrm>
            <a:off x="5341091" y="1730992"/>
            <a:ext cx="3673929"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4956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39602"/>
            <a:ext cx="6033300" cy="1218268"/>
          </a:xfrm>
          <a:prstGeom prst="rect">
            <a:avLst/>
          </a:prstGeom>
        </p:spPr>
        <p:txBody>
          <a:bodyPr spcFirstLastPara="1" wrap="square" lIns="91425" tIns="91425" rIns="91425" bIns="91425" anchor="t" anchorCtr="0">
            <a:noAutofit/>
          </a:bodyPr>
          <a:lstStyle/>
          <a:p>
            <a:pPr marL="0" indent="0">
              <a:buNone/>
            </a:pPr>
            <a:r>
              <a:rPr lang="en-US" dirty="0"/>
              <a:t>Advantage &amp; Disadvantage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38</a:t>
            </a:fld>
            <a:endParaRPr dirty="0"/>
          </a:p>
        </p:txBody>
      </p:sp>
    </p:spTree>
    <p:extLst>
      <p:ext uri="{BB962C8B-B14F-4D97-AF65-F5344CB8AC3E}">
        <p14:creationId xmlns:p14="http://schemas.microsoft.com/office/powerpoint/2010/main" val="19183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2032635" y="297180"/>
            <a:ext cx="5078730" cy="4948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2300" dirty="0">
                <a:latin typeface="PT Serif" panose="020A0603040505020204"/>
                <a:ea typeface="PT Serif" panose="020A0603040505020204"/>
                <a:cs typeface="PT Serif" panose="020A0603040505020204"/>
                <a:sym typeface="PT Serif" panose="020A0603040505020204"/>
              </a:rPr>
              <a:t>Advantages</a:t>
            </a:r>
            <a:r>
              <a:rPr lang="en-US" sz="2300" dirty="0">
                <a:latin typeface="PT Serif" panose="020A0603040505020204"/>
                <a:ea typeface="PT Serif" panose="020A0603040505020204"/>
                <a:cs typeface="PT Serif" panose="020A0603040505020204"/>
                <a:sym typeface="PT Serif" panose="020A0603040505020204"/>
              </a:rPr>
              <a:t> &amp;  </a:t>
            </a:r>
            <a:r>
              <a:rPr lang="en-GB" sz="2300" dirty="0">
                <a:latin typeface="PT Serif" panose="020A0603040505020204"/>
                <a:ea typeface="PT Serif" panose="020A0603040505020204"/>
                <a:cs typeface="PT Serif" panose="020A0603040505020204"/>
                <a:sym typeface="PT Serif" panose="020A0603040505020204"/>
              </a:rPr>
              <a:t>Disadvantages</a:t>
            </a:r>
            <a:endParaRPr sz="2400" dirty="0"/>
          </a:p>
        </p:txBody>
      </p:sp>
      <p:sp>
        <p:nvSpPr>
          <p:cNvPr id="64" name="Google Shape;64;p12"/>
          <p:cNvSpPr txBox="1"/>
          <p:nvPr/>
        </p:nvSpPr>
        <p:spPr>
          <a:xfrm>
            <a:off x="176833" y="849680"/>
            <a:ext cx="4325953" cy="3900171"/>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panose="020B0604020202020204"/>
              <a:buNone/>
            </a:pPr>
            <a:r>
              <a:rPr sz="1800" b="1" dirty="0">
                <a:solidFill>
                  <a:schemeClr val="dk1"/>
                </a:solidFill>
                <a:latin typeface="PT Serif" panose="020A0603040505020204"/>
                <a:ea typeface="PT Serif" panose="020A0603040505020204"/>
                <a:cs typeface="PT Serif" panose="020A0603040505020204"/>
                <a:sym typeface="PT Serif" panose="020A0603040505020204"/>
              </a:rPr>
              <a:t>Advantages</a:t>
            </a:r>
          </a:p>
          <a:p>
            <a:pPr marL="400050" lvl="0" indent="-400050" algn="just" rtl="0">
              <a:spcBef>
                <a:spcPts val="600"/>
              </a:spcBef>
              <a:spcAft>
                <a:spcPts val="0"/>
              </a:spcAft>
              <a:buClr>
                <a:schemeClr val="dk1"/>
              </a:buClr>
              <a:buSzPts val="1100"/>
              <a:buFont typeface="+mj-lt"/>
              <a:buAutoNum type="romanUcPeriod"/>
            </a:pPr>
            <a:r>
              <a:rPr lang="en-US" dirty="0">
                <a:solidFill>
                  <a:schemeClr val="dk1"/>
                </a:solidFill>
                <a:latin typeface="PT Serif" panose="020A0603040505020204"/>
                <a:ea typeface="PT Serif" panose="020A0603040505020204"/>
                <a:cs typeface="PT Serif" panose="020A0603040505020204"/>
                <a:sym typeface="PT Serif" panose="020A0603040505020204"/>
              </a:rPr>
              <a:t>Online</a:t>
            </a:r>
            <a:r>
              <a:rPr dirty="0">
                <a:solidFill>
                  <a:schemeClr val="dk1"/>
                </a:solidFill>
                <a:latin typeface="PT Serif" panose="020A0603040505020204"/>
                <a:ea typeface="PT Serif" panose="020A0603040505020204"/>
                <a:cs typeface="PT Serif" panose="020A0603040505020204"/>
                <a:sym typeface="PT Serif" panose="020A0603040505020204"/>
              </a:rPr>
              <a:t> registration and payments for players.</a:t>
            </a:r>
          </a:p>
          <a:p>
            <a:pPr marL="400050" lvl="0" indent="-400050" algn="just" rtl="0">
              <a:spcBef>
                <a:spcPts val="600"/>
              </a:spcBef>
              <a:spcAft>
                <a:spcPts val="0"/>
              </a:spcAft>
              <a:buClr>
                <a:schemeClr val="dk1"/>
              </a:buClr>
              <a:buSzPts val="1100"/>
              <a:buFont typeface="+mj-lt"/>
              <a:buAutoNum type="romanUcPeriod"/>
            </a:pPr>
            <a:r>
              <a:rPr dirty="0">
                <a:solidFill>
                  <a:schemeClr val="dk1"/>
                </a:solidFill>
                <a:latin typeface="PT Serif" panose="020A0603040505020204"/>
                <a:ea typeface="PT Serif" panose="020A0603040505020204"/>
                <a:cs typeface="PT Serif" panose="020A0603040505020204"/>
                <a:sym typeface="PT Serif" panose="020A0603040505020204"/>
              </a:rPr>
              <a:t>Easy and effective player communication through automatic alerts, emails, and newsletters.</a:t>
            </a:r>
          </a:p>
          <a:p>
            <a:pPr marL="400050" lvl="0" indent="-400050" algn="just" rtl="0">
              <a:spcBef>
                <a:spcPts val="600"/>
              </a:spcBef>
              <a:spcAft>
                <a:spcPts val="0"/>
              </a:spcAft>
              <a:buClr>
                <a:schemeClr val="dk1"/>
              </a:buClr>
              <a:buSzPts val="1100"/>
              <a:buFont typeface="+mj-lt"/>
              <a:buAutoNum type="romanUcPeriod"/>
            </a:pPr>
            <a:r>
              <a:rPr dirty="0">
                <a:solidFill>
                  <a:schemeClr val="dk1"/>
                </a:solidFill>
                <a:latin typeface="PT Serif" panose="020A0603040505020204"/>
                <a:ea typeface="PT Serif" panose="020A0603040505020204"/>
                <a:cs typeface="PT Serif" panose="020A0603040505020204"/>
                <a:sym typeface="PT Serif" panose="020A0603040505020204"/>
              </a:rPr>
              <a:t>Giving you a new, clean, mobile website that attracts customers and is easier to find on Google.</a:t>
            </a:r>
          </a:p>
          <a:p>
            <a:pPr marL="400050" lvl="0" indent="-400050" algn="just" rtl="0">
              <a:spcBef>
                <a:spcPts val="600"/>
              </a:spcBef>
              <a:spcAft>
                <a:spcPts val="0"/>
              </a:spcAft>
              <a:buClr>
                <a:schemeClr val="dk1"/>
              </a:buClr>
              <a:buSzPts val="1100"/>
              <a:buFont typeface="+mj-lt"/>
              <a:buAutoNum type="romanUcPeriod"/>
            </a:pPr>
            <a:r>
              <a:rPr dirty="0">
                <a:solidFill>
                  <a:schemeClr val="dk1"/>
                </a:solidFill>
                <a:latin typeface="PT Serif" panose="020A0603040505020204"/>
                <a:ea typeface="PT Serif" panose="020A0603040505020204"/>
                <a:cs typeface="PT Serif" panose="020A0603040505020204"/>
                <a:sym typeface="PT Serif" panose="020A0603040505020204"/>
              </a:rPr>
              <a:t>A complete database of contacts that’s very easy to search, filter, and update.</a:t>
            </a:r>
          </a:p>
          <a:p>
            <a:pPr marL="400050" lvl="0" indent="-400050" algn="just" rtl="0">
              <a:spcBef>
                <a:spcPts val="600"/>
              </a:spcBef>
              <a:spcAft>
                <a:spcPts val="0"/>
              </a:spcAft>
              <a:buClr>
                <a:schemeClr val="dk1"/>
              </a:buClr>
              <a:buSzPts val="1100"/>
              <a:buFont typeface="+mj-lt"/>
              <a:buAutoNum type="romanUcPeriod"/>
            </a:pPr>
            <a:r>
              <a:rPr dirty="0">
                <a:solidFill>
                  <a:schemeClr val="dk1"/>
                </a:solidFill>
                <a:latin typeface="PT Serif" panose="020A0603040505020204"/>
                <a:ea typeface="PT Serif" panose="020A0603040505020204"/>
                <a:cs typeface="PT Serif" panose="020A0603040505020204"/>
                <a:sym typeface="PT Serif" panose="020A0603040505020204"/>
              </a:rPr>
              <a:t>Sports management system is the amount of work assigned to you and schedule tends to be more inconsistent.</a:t>
            </a:r>
          </a:p>
          <a:p>
            <a:pPr marL="400050" lvl="0" indent="-400050" algn="just" rtl="0">
              <a:spcBef>
                <a:spcPts val="600"/>
              </a:spcBef>
              <a:spcAft>
                <a:spcPts val="0"/>
              </a:spcAft>
              <a:buClr>
                <a:schemeClr val="dk1"/>
              </a:buClr>
              <a:buSzPts val="1100"/>
              <a:buFont typeface="+mj-lt"/>
              <a:buAutoNum type="romanUcPeriod"/>
            </a:pPr>
            <a:r>
              <a:rPr dirty="0">
                <a:solidFill>
                  <a:schemeClr val="dk1"/>
                </a:solidFill>
                <a:latin typeface="PT Serif" panose="020A0603040505020204"/>
                <a:ea typeface="PT Serif" panose="020A0603040505020204"/>
                <a:cs typeface="PT Serif" panose="020A0603040505020204"/>
                <a:sym typeface="PT Serif" panose="020A0603040505020204"/>
              </a:rPr>
              <a:t>It helps in improving the collaboration among team members.</a:t>
            </a:r>
          </a:p>
          <a:p>
            <a:pPr marL="0" lvl="0" indent="0" algn="l" rtl="0">
              <a:spcBef>
                <a:spcPts val="600"/>
              </a:spcBef>
              <a:spcAft>
                <a:spcPts val="0"/>
              </a:spcAft>
              <a:buNone/>
            </a:pPr>
            <a:endParaRPr sz="1500" dirty="0">
              <a:solidFill>
                <a:schemeClr val="dk1"/>
              </a:solidFill>
              <a:latin typeface="PT Serif" panose="020A0603040505020204"/>
              <a:ea typeface="PT Serif" panose="020A0603040505020204"/>
              <a:cs typeface="PT Serif" panose="020A0603040505020204"/>
              <a:sym typeface="PT Serif" panose="020A0603040505020204"/>
            </a:endParaRPr>
          </a:p>
        </p:txBody>
      </p:sp>
      <p:sp>
        <p:nvSpPr>
          <p:cNvPr id="65" name="Google Shape;65;p12"/>
          <p:cNvSpPr txBox="1"/>
          <p:nvPr/>
        </p:nvSpPr>
        <p:spPr>
          <a:xfrm>
            <a:off x="4641216" y="793615"/>
            <a:ext cx="4215706" cy="373625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GB" sz="1800" b="1" dirty="0">
                <a:solidFill>
                  <a:schemeClr val="dk1"/>
                </a:solidFill>
                <a:latin typeface="PT Serif" panose="020A0603040505020204"/>
                <a:ea typeface="PT Serif" panose="020A0603040505020204"/>
                <a:cs typeface="PT Serif" panose="020A0603040505020204"/>
                <a:sym typeface="PT Serif" panose="020A0603040505020204"/>
              </a:rPr>
              <a:t>Disadvantages</a:t>
            </a:r>
          </a:p>
          <a:p>
            <a:pPr marL="400050" lvl="0" indent="-400050" algn="just" rtl="0">
              <a:spcBef>
                <a:spcPts val="600"/>
              </a:spcBef>
              <a:spcAft>
                <a:spcPts val="0"/>
              </a:spcAft>
              <a:buFont typeface="+mj-lt"/>
              <a:buAutoNum type="romanUcPeriod"/>
            </a:pPr>
            <a:r>
              <a:rPr lang="en-GB" dirty="0">
                <a:solidFill>
                  <a:schemeClr val="dk1"/>
                </a:solidFill>
                <a:latin typeface="PT Serif" panose="020A0603040505020204"/>
                <a:ea typeface="PT Serif" panose="020A0603040505020204"/>
                <a:cs typeface="PT Serif" panose="020A0603040505020204"/>
                <a:sym typeface="PT Serif" panose="020A0603040505020204"/>
              </a:rPr>
              <a:t>Typically work alone and do not have much face-to-face interaction with other team members.</a:t>
            </a:r>
          </a:p>
          <a:p>
            <a:pPr marL="400050" lvl="0" indent="-400050" algn="just" rtl="0">
              <a:spcBef>
                <a:spcPts val="600"/>
              </a:spcBef>
              <a:spcAft>
                <a:spcPts val="0"/>
              </a:spcAft>
              <a:buFont typeface="+mj-lt"/>
              <a:buAutoNum type="romanUcPeriod"/>
            </a:pPr>
            <a:r>
              <a:rPr lang="en-GB" dirty="0">
                <a:solidFill>
                  <a:schemeClr val="dk1"/>
                </a:solidFill>
                <a:latin typeface="PT Serif" panose="020A0603040505020204"/>
                <a:ea typeface="PT Serif" panose="020A0603040505020204"/>
                <a:cs typeface="PT Serif" panose="020A0603040505020204"/>
                <a:sym typeface="PT Serif" panose="020A0603040505020204"/>
              </a:rPr>
              <a:t>It is difficult for many individuals to use complex technological systems.</a:t>
            </a:r>
          </a:p>
          <a:p>
            <a:pPr marL="400050" lvl="0" indent="-400050" algn="just" rtl="0">
              <a:spcBef>
                <a:spcPts val="600"/>
              </a:spcBef>
              <a:spcAft>
                <a:spcPts val="0"/>
              </a:spcAft>
              <a:buFont typeface="+mj-lt"/>
              <a:buAutoNum type="romanUcPeriod"/>
            </a:pPr>
            <a:r>
              <a:rPr lang="en-GB" dirty="0">
                <a:solidFill>
                  <a:schemeClr val="dk1"/>
                </a:solidFill>
                <a:latin typeface="PT Serif" panose="020A0603040505020204"/>
                <a:ea typeface="PT Serif" panose="020A0603040505020204"/>
                <a:cs typeface="PT Serif" panose="020A0603040505020204"/>
                <a:sym typeface="PT Serif" panose="020A0603040505020204"/>
              </a:rPr>
              <a:t>This line of work can be stressful for both you and others.</a:t>
            </a:r>
          </a:p>
          <a:p>
            <a:pPr marL="400050" lvl="0" indent="-400050" algn="just" rtl="0">
              <a:spcBef>
                <a:spcPts val="600"/>
              </a:spcBef>
              <a:spcAft>
                <a:spcPts val="0"/>
              </a:spcAft>
              <a:buFont typeface="+mj-lt"/>
              <a:buAutoNum type="romanUcPeriod"/>
            </a:pPr>
            <a:r>
              <a:rPr lang="en-GB" dirty="0">
                <a:solidFill>
                  <a:schemeClr val="dk1"/>
                </a:solidFill>
                <a:latin typeface="PT Serif" panose="020A0603040505020204"/>
                <a:ea typeface="PT Serif" panose="020A0603040505020204"/>
                <a:cs typeface="PT Serif" panose="020A0603040505020204"/>
                <a:sym typeface="PT Serif" panose="020A0603040505020204"/>
              </a:rPr>
              <a:t>It is sitting at a desk for the majority of the day starting at your computer. Some may enjoy this, but others may struggle with sitting for the majority of your day without much physical activity.</a:t>
            </a:r>
          </a:p>
          <a:p>
            <a:pPr marL="400050" lvl="0" indent="-400050" algn="just" rtl="0">
              <a:spcBef>
                <a:spcPts val="600"/>
              </a:spcBef>
              <a:spcAft>
                <a:spcPts val="0"/>
              </a:spcAft>
              <a:buFont typeface="+mj-lt"/>
              <a:buAutoNum type="romanUcPeriod"/>
            </a:pPr>
            <a:r>
              <a:rPr lang="en-GB" dirty="0">
                <a:solidFill>
                  <a:schemeClr val="dk1"/>
                </a:solidFill>
                <a:latin typeface="PT Serif" panose="020A0603040505020204"/>
                <a:ea typeface="PT Serif" panose="020A0603040505020204"/>
                <a:cs typeface="PT Serif" panose="020A0603040505020204"/>
                <a:sym typeface="PT Serif" panose="020A0603040505020204"/>
              </a:rPr>
              <a:t>Time consuming.</a:t>
            </a:r>
          </a:p>
        </p:txBody>
      </p:sp>
      <p:sp>
        <p:nvSpPr>
          <p:cNvPr id="67" name="Google Shape;67;p12"/>
          <p:cNvSpPr txBox="1">
            <a:spLocks noGrp="1"/>
          </p:cNvSpPr>
          <p:nvPr>
            <p:ph type="sldNum" idx="12"/>
          </p:nvPr>
        </p:nvSpPr>
        <p:spPr>
          <a:xfrm>
            <a:off x="8418467" y="4632892"/>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t>39</a:t>
            </a:fld>
            <a:endParaRPr lang="en-GB" dirty="0"/>
          </a:p>
        </p:txBody>
      </p:sp>
    </p:spTree>
    <p:extLst>
      <p:ext uri="{BB962C8B-B14F-4D97-AF65-F5344CB8AC3E}">
        <p14:creationId xmlns:p14="http://schemas.microsoft.com/office/powerpoint/2010/main" val="216432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2178152"/>
            <a:ext cx="6033300" cy="1264297"/>
          </a:xfrm>
          <a:prstGeom prst="rect">
            <a:avLst/>
          </a:prstGeom>
        </p:spPr>
        <p:txBody>
          <a:bodyPr spcFirstLastPara="1" wrap="square" lIns="91425" tIns="91425" rIns="91425" bIns="91425" anchor="t" anchorCtr="0">
            <a:noAutofit/>
          </a:bodyPr>
          <a:lstStyle/>
          <a:p>
            <a:pPr marL="0" indent="0">
              <a:buNone/>
            </a:pPr>
            <a:r>
              <a:rPr lang="en-US" dirty="0"/>
              <a:t>Introduction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dirty="0"/>
          </a:p>
        </p:txBody>
      </p:sp>
    </p:spTree>
    <p:extLst>
      <p:ext uri="{BB962C8B-B14F-4D97-AF65-F5344CB8AC3E}">
        <p14:creationId xmlns:p14="http://schemas.microsoft.com/office/powerpoint/2010/main" val="164189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39602"/>
            <a:ext cx="6033300" cy="1218268"/>
          </a:xfrm>
          <a:prstGeom prst="rect">
            <a:avLst/>
          </a:prstGeom>
        </p:spPr>
        <p:txBody>
          <a:bodyPr spcFirstLastPara="1" wrap="square" lIns="91425" tIns="91425" rIns="91425" bIns="91425" anchor="t" anchorCtr="0">
            <a:noAutofit/>
          </a:bodyPr>
          <a:lstStyle/>
          <a:p>
            <a:pPr marL="0" indent="0">
              <a:buNone/>
            </a:pPr>
            <a:r>
              <a:rPr lang="en-US" dirty="0"/>
              <a:t>Team Role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40</a:t>
            </a:fld>
            <a:endParaRPr dirty="0"/>
          </a:p>
        </p:txBody>
      </p:sp>
    </p:spTree>
    <p:extLst>
      <p:ext uri="{BB962C8B-B14F-4D97-AF65-F5344CB8AC3E}">
        <p14:creationId xmlns:p14="http://schemas.microsoft.com/office/powerpoint/2010/main" val="42423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555415" y="2067849"/>
            <a:ext cx="585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dirty="0">
                <a:ln/>
                <a:solidFill>
                  <a:schemeClr val="tx1"/>
                </a:solidFill>
                <a:latin typeface="PT Serif" panose="020A0603040505020204" pitchFamily="18" charset="0"/>
                <a:cs typeface="Arial" panose="020B0604020202020204" pitchFamily="34" charset="0"/>
              </a:rPr>
              <a:t>Team Role</a:t>
            </a:r>
          </a:p>
        </p:txBody>
      </p:sp>
      <p:sp>
        <p:nvSpPr>
          <p:cNvPr id="82" name="Google Shape;82;p14"/>
          <p:cNvSpPr txBox="1">
            <a:spLocks noGrp="1"/>
          </p:cNvSpPr>
          <p:nvPr>
            <p:ph type="subTitle" idx="1"/>
          </p:nvPr>
        </p:nvSpPr>
        <p:spPr>
          <a:xfrm>
            <a:off x="317293" y="3286611"/>
            <a:ext cx="8584565" cy="95966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Font typeface="Arial" panose="020B0604020202020204" pitchFamily="34" charset="0"/>
            </a:pPr>
            <a:r>
              <a:rPr lang="en-US" altLang="en-GB" sz="1400" i="0" dirty="0">
                <a:ln/>
                <a:solidFill>
                  <a:schemeClr val="tx1"/>
                </a:solidFill>
                <a:latin typeface="PT Serif" panose="020A0603040505020204" pitchFamily="18" charset="0"/>
                <a:cs typeface="Arial" panose="020B0604020202020204" pitchFamily="34" charset="0"/>
              </a:rPr>
              <a:t>Team roles represent a tendency to interact with others in a specific way to make the progress of the team easier. This approach enables an individual or team to benefit from self-knowledge and adjust behavior according to the demands being made by the external situation.</a:t>
            </a:r>
          </a:p>
        </p:txBody>
      </p:sp>
      <p:pic>
        <p:nvPicPr>
          <p:cNvPr id="3" name="Picture 0" descr="theme"/>
          <p:cNvPicPr>
            <a:picLocks noChangeAspect="1"/>
          </p:cNvPicPr>
          <p:nvPr/>
        </p:nvPicPr>
        <p:blipFill>
          <a:blip r:embed="rId3"/>
          <a:stretch>
            <a:fillRect/>
          </a:stretch>
        </p:blipFill>
        <p:spPr>
          <a:xfrm>
            <a:off x="6728740" y="259948"/>
            <a:ext cx="2173118" cy="2178427"/>
          </a:xfrm>
          <a:prstGeom prst="rect">
            <a:avLst/>
          </a:prstGeom>
        </p:spPr>
      </p:pic>
      <p:pic>
        <p:nvPicPr>
          <p:cNvPr id="2" name="Picture 1" descr="png-clipart-graphic-design-our-team-text-photography-thumbnail"/>
          <p:cNvPicPr>
            <a:picLocks noChangeAspect="1"/>
          </p:cNvPicPr>
          <p:nvPr/>
        </p:nvPicPr>
        <p:blipFill>
          <a:blip r:embed="rId4"/>
          <a:stretch>
            <a:fillRect/>
          </a:stretch>
        </p:blipFill>
        <p:spPr>
          <a:xfrm>
            <a:off x="683260" y="1489075"/>
            <a:ext cx="1194435" cy="1290955"/>
          </a:xfrm>
          <a:prstGeom prst="rect">
            <a:avLst/>
          </a:prstGeom>
        </p:spPr>
      </p:pic>
      <p:sp>
        <p:nvSpPr>
          <p:cNvPr id="5" name="Google Shape;148;p19">
            <a:extLst>
              <a:ext uri="{FF2B5EF4-FFF2-40B4-BE49-F238E27FC236}">
                <a16:creationId xmlns:a16="http://schemas.microsoft.com/office/drawing/2014/main" id="{EA303AA4-A1AB-DBE5-7A73-8136977C7302}"/>
              </a:ext>
            </a:extLst>
          </p:cNvPr>
          <p:cNvSpPr txBox="1">
            <a:spLocks/>
          </p:cNvSpPr>
          <p:nvPr/>
        </p:nvSpPr>
        <p:spPr>
          <a:xfrm>
            <a:off x="8595300" y="4686752"/>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GB" sz="1300" smtClean="0">
                <a:latin typeface="PT Serif" panose="020A0603040505020204" pitchFamily="18" charset="0"/>
              </a:rPr>
              <a:pPr algn="ctr"/>
              <a:t>41</a:t>
            </a:fld>
            <a:endParaRPr lang="en-GB" sz="1300" dirty="0">
              <a:latin typeface="PT Serif" panose="020A06030405050202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2318100" y="156159"/>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dirty="0">
                <a:ln/>
                <a:solidFill>
                  <a:schemeClr val="tx1"/>
                </a:solidFill>
                <a:latin typeface="PT Serif" panose="020A0603040505020204" pitchFamily="18" charset="0"/>
                <a:cs typeface="Arial" panose="020B0604020202020204" pitchFamily="34" charset="0"/>
              </a:rPr>
              <a:t>Role of Team Members</a:t>
            </a:r>
          </a:p>
        </p:txBody>
      </p:sp>
      <p:sp>
        <p:nvSpPr>
          <p:cNvPr id="5" name="Text Placeholder 4"/>
          <p:cNvSpPr>
            <a:spLocks noGrp="1"/>
          </p:cNvSpPr>
          <p:nvPr>
            <p:ph type="body" idx="1"/>
          </p:nvPr>
        </p:nvSpPr>
        <p:spPr>
          <a:xfrm>
            <a:off x="617100" y="1547494"/>
            <a:ext cx="7909800" cy="1290955"/>
          </a:xfrm>
        </p:spPr>
        <p:txBody>
          <a:bodyPr/>
          <a:lstStyle/>
          <a:p>
            <a:pPr marL="76200" indent="0" algn="ctr">
              <a:lnSpc>
                <a:spcPct val="100000"/>
              </a:lnSpc>
              <a:buNone/>
            </a:pPr>
            <a:r>
              <a:rPr lang="en-US" sz="1400" dirty="0"/>
              <a:t>Frontend team members who are beginners among them have learned and completed the simple tasks and those who are good at it have done well. Some have done backend, leading, document together, some have done frontend, leading, document, presentation work together. In fact, the team members worked as best they could .</a:t>
            </a:r>
          </a:p>
        </p:txBody>
      </p:sp>
      <p:sp>
        <p:nvSpPr>
          <p:cNvPr id="148" name="Google Shape;148;p19"/>
          <p:cNvSpPr txBox="1">
            <a:spLocks noGrp="1"/>
          </p:cNvSpPr>
          <p:nvPr>
            <p:ph type="sldNum" idx="12"/>
          </p:nvPr>
        </p:nvSpPr>
        <p:spPr>
          <a:xfrm>
            <a:off x="8526900" y="465841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t>42</a:t>
            </a:fld>
            <a:endParaRPr lang="en-GB" dirty="0"/>
          </a:p>
        </p:txBody>
      </p:sp>
      <p:pic>
        <p:nvPicPr>
          <p:cNvPr id="6" name="Picture 5" descr="png-clipart-graphic-design-our-team-text-photography-thumbnail"/>
          <p:cNvPicPr>
            <a:picLocks noChangeAspect="1"/>
          </p:cNvPicPr>
          <p:nvPr/>
        </p:nvPicPr>
        <p:blipFill>
          <a:blip r:embed="rId3"/>
          <a:stretch>
            <a:fillRect/>
          </a:stretch>
        </p:blipFill>
        <p:spPr>
          <a:xfrm>
            <a:off x="7332465" y="3655696"/>
            <a:ext cx="1194435" cy="1290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2318100" y="113175"/>
            <a:ext cx="4507800" cy="6725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dirty="0">
                <a:latin typeface="PT Serif" panose="020A0603040505020204" pitchFamily="18" charset="0"/>
                <a:cs typeface="+mj-lt"/>
              </a:rPr>
              <a:t>Role of Team Members</a:t>
            </a:r>
          </a:p>
        </p:txBody>
      </p:sp>
      <p:graphicFrame>
        <p:nvGraphicFramePr>
          <p:cNvPr id="177" name="Google Shape;177;p23"/>
          <p:cNvGraphicFramePr/>
          <p:nvPr>
            <p:extLst>
              <p:ext uri="{D42A27DB-BD31-4B8C-83A1-F6EECF244321}">
                <p14:modId xmlns:p14="http://schemas.microsoft.com/office/powerpoint/2010/main" val="1972258175"/>
              </p:ext>
            </p:extLst>
          </p:nvPr>
        </p:nvGraphicFramePr>
        <p:xfrm>
          <a:off x="1117600" y="785678"/>
          <a:ext cx="6908800" cy="4221420"/>
        </p:xfrm>
        <a:graphic>
          <a:graphicData uri="http://schemas.openxmlformats.org/drawingml/2006/table">
            <a:tbl>
              <a:tblPr>
                <a:noFill/>
                <a:tableStyleId>{4E4EEC15-A9DF-411B-84D9-FE5B546B08F0}</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tblGrid>
              <a:tr h="313772">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A</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B</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C</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extLst>
                  <a:ext uri="{0D108BD9-81ED-4DB2-BD59-A6C34878D82A}">
                    <a16:rowId xmlns:a16="http://schemas.microsoft.com/office/drawing/2014/main" val="10000"/>
                  </a:ext>
                </a:extLst>
              </a:tr>
              <a:tr h="869996">
                <a:tc>
                  <a:txBody>
                    <a:bodyPr/>
                    <a:lstStyle/>
                    <a:p>
                      <a:pPr marL="0" lvl="0" indent="0" algn="ctr" rtl="0">
                        <a:spcBef>
                          <a:spcPts val="0"/>
                        </a:spcBef>
                        <a:spcAft>
                          <a:spcPts val="0"/>
                        </a:spcAft>
                        <a:buNone/>
                      </a:pPr>
                      <a:r>
                        <a:rPr lang="en-US" sz="1200" b="1" dirty="0">
                          <a:solidFill>
                            <a:schemeClr val="dk1"/>
                          </a:solidFill>
                          <a:latin typeface="PT Serif" panose="020A0603040505020204"/>
                          <a:ea typeface="PT Serif" panose="020A0603040505020204"/>
                          <a:cs typeface="PT Serif" panose="020A0603040505020204"/>
                          <a:sym typeface="PT Serif" panose="020A0603040505020204"/>
                        </a:rPr>
                        <a:t>Asif (17)</a:t>
                      </a:r>
                    </a:p>
                    <a:p>
                      <a:pPr marL="0" lvl="0" indent="0" algn="ctr" rtl="0">
                        <a:spcBef>
                          <a:spcPts val="0"/>
                        </a:spcBef>
                        <a:spcAft>
                          <a:spcPts val="0"/>
                        </a:spcAft>
                        <a:buNone/>
                      </a:pPr>
                      <a:r>
                        <a:rPr lang="en-US" sz="1200" b="1" dirty="0">
                          <a:solidFill>
                            <a:schemeClr val="dk1"/>
                          </a:solidFill>
                          <a:latin typeface="PT Serif" panose="020A0603040505020204"/>
                          <a:ea typeface="PT Serif" panose="020A0603040505020204"/>
                          <a:cs typeface="PT Serif" panose="020A0603040505020204"/>
                          <a:sym typeface="PT Serif" panose="020A0603040505020204"/>
                        </a:rPr>
                        <a:t>(Backend )(Leading )</a:t>
                      </a:r>
                    </a:p>
                    <a:p>
                      <a:pPr marL="0" lvl="0" indent="0" algn="ctr" rtl="0">
                        <a:spcBef>
                          <a:spcPts val="0"/>
                        </a:spcBef>
                        <a:spcAft>
                          <a:spcPts val="0"/>
                        </a:spcAft>
                        <a:buNone/>
                      </a:pPr>
                      <a:r>
                        <a:rPr lang="en-US" sz="1300" b="1" dirty="0">
                          <a:solidFill>
                            <a:schemeClr val="dk1"/>
                          </a:solidFill>
                          <a:latin typeface="PT Serif" panose="020A0603040505020204"/>
                          <a:ea typeface="PT Serif" panose="020A0603040505020204"/>
                          <a:cs typeface="PT Serif" panose="020A0603040505020204"/>
                          <a:sym typeface="PT Serif" panose="020A0603040505020204"/>
                        </a:rPr>
                        <a:t>(Document)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Hasnain(14)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(Backend)</a:t>
                      </a:r>
                      <a:r>
                        <a:rPr lang="en-US" sz="1400" b="1" dirty="0">
                          <a:solidFill>
                            <a:schemeClr val="dk1"/>
                          </a:solidFill>
                          <a:latin typeface="PT Serif" panose="020A0603040505020204"/>
                          <a:ea typeface="PT Serif" panose="020A0603040505020204"/>
                          <a:cs typeface="PT Serif" panose="020A0603040505020204"/>
                          <a:sym typeface="PT Serif" panose="020A0603040505020204"/>
                        </a:rPr>
                        <a:t> (Leading )</a:t>
                      </a:r>
                    </a:p>
                    <a:p>
                      <a:pPr marL="0" lvl="0" indent="0" algn="ctr" rtl="0">
                        <a:spcBef>
                          <a:spcPts val="0"/>
                        </a:spcBef>
                        <a:spcAft>
                          <a:spcPts val="0"/>
                        </a:spcAft>
                        <a:buNone/>
                      </a:pPr>
                      <a:endParaRPr sz="1300" b="1" dirty="0">
                        <a:solidFill>
                          <a:schemeClr val="dk1"/>
                        </a:solidFill>
                        <a:latin typeface="PT Serif" panose="020A0603040505020204" charset="0"/>
                        <a:ea typeface="Montserrat" panose="00000500000000000000"/>
                        <a:cs typeface="PT Serif" panose="020A0603040505020204" charset="0"/>
                        <a:sym typeface="Montserrat" panose="00000500000000000000"/>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Shatabdi(14) </a:t>
                      </a:r>
                    </a:p>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(Backend) (Leading) (Document)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b="1" dirty="0" err="1">
                          <a:solidFill>
                            <a:schemeClr val="dk1"/>
                          </a:solidFill>
                          <a:latin typeface="PT Serif" panose="020A0603040505020204" charset="0"/>
                          <a:ea typeface="Montserrat" panose="00000500000000000000"/>
                          <a:cs typeface="PT Serif" panose="020A0603040505020204" charset="0"/>
                          <a:sym typeface="Montserrat" panose="00000500000000000000"/>
                        </a:rPr>
                        <a:t>Arafath</a:t>
                      </a:r>
                      <a:r>
                        <a:rPr lang="en-GB"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(17) </a:t>
                      </a:r>
                    </a:p>
                    <a:p>
                      <a:pPr marL="0" lvl="0" indent="0" algn="ctr" rtl="0">
                        <a:spcBef>
                          <a:spcPts val="0"/>
                        </a:spcBef>
                        <a:spcAft>
                          <a:spcPts val="0"/>
                        </a:spcAft>
                        <a:buNone/>
                      </a:pPr>
                      <a:r>
                        <a:rPr lang="en-GB"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(Leading)</a:t>
                      </a:r>
                    </a:p>
                    <a:p>
                      <a:pPr marL="0" lvl="0" indent="0" algn="ctr" rtl="0">
                        <a:spcBef>
                          <a:spcPts val="0"/>
                        </a:spcBef>
                        <a:spcAft>
                          <a:spcPts val="0"/>
                        </a:spcAft>
                        <a:buNone/>
                      </a:pPr>
                      <a:r>
                        <a:rPr lang="en-GB"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a:t>
                      </a:r>
                      <a:r>
                        <a:rPr lang="en-GB" sz="1300" b="1" dirty="0" err="1">
                          <a:solidFill>
                            <a:schemeClr val="dk1"/>
                          </a:solidFill>
                          <a:latin typeface="PT Serif" panose="020A0603040505020204" charset="0"/>
                          <a:ea typeface="Montserrat" panose="00000500000000000000"/>
                          <a:cs typeface="PT Serif" panose="020A0603040505020204" charset="0"/>
                          <a:sym typeface="Montserrat" panose="00000500000000000000"/>
                        </a:rPr>
                        <a:t>Fullstack</a:t>
                      </a:r>
                      <a:r>
                        <a:rPr lang="en-GB"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4594">
                <a:tc>
                  <a:txBody>
                    <a:bodyPr/>
                    <a:lstStyle/>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Tahsin(17)</a:t>
                      </a:r>
                    </a:p>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(Fullstack)</a:t>
                      </a:r>
                    </a:p>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(Leading)</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sz="1300" b="1">
                          <a:solidFill>
                            <a:schemeClr val="dk1"/>
                          </a:solidFill>
                          <a:latin typeface="PT Serif" panose="020A0603040505020204" charset="0"/>
                          <a:ea typeface="Montserrat" panose="00000500000000000000"/>
                          <a:cs typeface="PT Serif" panose="020A0603040505020204" charset="0"/>
                          <a:sym typeface="Montserrat" panose="00000500000000000000"/>
                        </a:rPr>
                        <a:t>Arabi(15)</a:t>
                      </a:r>
                    </a:p>
                    <a:p>
                      <a:pPr marL="0" lvl="0" indent="0" algn="ctr" rtl="0">
                        <a:spcBef>
                          <a:spcPts val="0"/>
                        </a:spcBef>
                        <a:spcAft>
                          <a:spcPts val="0"/>
                        </a:spcAft>
                        <a:buNone/>
                      </a:pPr>
                      <a:r>
                        <a:rPr sz="1300" b="1">
                          <a:solidFill>
                            <a:schemeClr val="dk1"/>
                          </a:solidFill>
                          <a:latin typeface="PT Serif" panose="020A0603040505020204" charset="0"/>
                          <a:ea typeface="Montserrat" panose="00000500000000000000"/>
                          <a:cs typeface="PT Serif" panose="020A0603040505020204" charset="0"/>
                          <a:sym typeface="Montserrat" panose="00000500000000000000"/>
                        </a:rPr>
                        <a:t>(Document)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Sakib(14) </a:t>
                      </a:r>
                    </a:p>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(Backend)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Arafat(17)</a:t>
                      </a:r>
                    </a:p>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4594">
                <a:tc>
                  <a:txBody>
                    <a:bodyPr/>
                    <a:lstStyle/>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Shanta(15)</a:t>
                      </a:r>
                    </a:p>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(Frontend)</a:t>
                      </a:r>
                    </a:p>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indent="0" algn="ctr">
                        <a:buNone/>
                      </a:pPr>
                      <a:r>
                        <a:rPr lang="en-US" sz="1300" b="1" dirty="0" err="1">
                          <a:solidFill>
                            <a:srgbClr val="000000"/>
                          </a:solidFill>
                          <a:latin typeface="PT Serif" panose="020A0603040505020204" charset="0"/>
                          <a:cs typeface="PT Serif" panose="020A0603040505020204" charset="0"/>
                        </a:rPr>
                        <a:t>Ahin</a:t>
                      </a:r>
                      <a:r>
                        <a:rPr lang="en-US" sz="1300" b="1" dirty="0">
                          <a:solidFill>
                            <a:srgbClr val="000000"/>
                          </a:solidFill>
                          <a:latin typeface="PT Serif" panose="020A0603040505020204" charset="0"/>
                          <a:cs typeface="PT Serif" panose="020A0603040505020204" charset="0"/>
                        </a:rPr>
                        <a:t>(16)</a:t>
                      </a:r>
                    </a:p>
                    <a:p>
                      <a:pPr marL="0" indent="0" algn="ctr">
                        <a:buNone/>
                      </a:pPr>
                      <a:r>
                        <a:rPr lang="en-US" sz="1300" b="1" dirty="0">
                          <a:solidFill>
                            <a:srgbClr val="000000"/>
                          </a:solidFill>
                          <a:latin typeface="PT Serif" panose="020A0603040505020204" charset="0"/>
                          <a:cs typeface="PT Serif" panose="020A0603040505020204" charset="0"/>
                        </a:rPr>
                        <a:t>(Frontend)</a:t>
                      </a:r>
                      <a:endParaRPr lang="en-US" sz="1300" b="1" dirty="0">
                        <a:solidFill>
                          <a:srgbClr val="000000"/>
                        </a:solidFill>
                        <a:latin typeface="PT Serif" panose="020A0603040505020204" charset="0"/>
                        <a:ea typeface="Calibri" panose="020F0502020204030204" charset="0"/>
                        <a:cs typeface="PT Serif" panose="020A0603040505020204" charset="0"/>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Nabila(15)</a:t>
                      </a:r>
                    </a:p>
                    <a:p>
                      <a:pPr marL="0" lvl="0" indent="0" algn="ctr" rtl="0">
                        <a:spcBef>
                          <a:spcPts val="0"/>
                        </a:spcBef>
                        <a:spcAft>
                          <a:spcPts val="0"/>
                        </a:spcAft>
                        <a:buNone/>
                      </a:pPr>
                      <a:r>
                        <a:rPr lang="en-US" alt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Tashfiq(17)</a:t>
                      </a:r>
                    </a:p>
                    <a:p>
                      <a:pPr marL="0" lvl="0" indent="0" algn="ctr" rtl="0">
                        <a:spcBef>
                          <a:spcPts val="0"/>
                        </a:spcBef>
                        <a:spcAft>
                          <a:spcPts val="0"/>
                        </a:spcAft>
                        <a:buNone/>
                      </a:pPr>
                      <a:r>
                        <a:rPr lang="en-GB" sz="1300" b="1">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4594">
                <a:tc>
                  <a:txBody>
                    <a:bodyPr/>
                    <a:lstStyle/>
                    <a:p>
                      <a:pPr marL="0" indent="0" algn="ctr">
                        <a:buNone/>
                      </a:pPr>
                      <a:r>
                        <a:rPr lang="en-US" sz="1300" b="1">
                          <a:solidFill>
                            <a:srgbClr val="000000"/>
                          </a:solidFill>
                          <a:latin typeface="PT Serif" panose="020A0603040505020204" charset="0"/>
                          <a:cs typeface="PT Serif" panose="020A0603040505020204" charset="0"/>
                        </a:rPr>
                        <a:t>Maria(14)</a:t>
                      </a:r>
                    </a:p>
                    <a:p>
                      <a:pPr marL="0" indent="0" algn="ctr">
                        <a:buNone/>
                      </a:pPr>
                      <a:r>
                        <a:rPr lang="en-US" sz="1300" b="1">
                          <a:solidFill>
                            <a:srgbClr val="000000"/>
                          </a:solidFill>
                          <a:latin typeface="PT Serif" panose="020A0603040505020204" charset="0"/>
                          <a:cs typeface="PT Serif" panose="020A0603040505020204" charset="0"/>
                        </a:rPr>
                        <a:t>(Frontend) </a:t>
                      </a:r>
                    </a:p>
                    <a:p>
                      <a:pPr marL="0" indent="0" algn="ctr">
                        <a:buNone/>
                      </a:pPr>
                      <a:r>
                        <a:rPr lang="en-US" sz="1300" b="1">
                          <a:solidFill>
                            <a:srgbClr val="000000"/>
                          </a:solidFill>
                          <a:latin typeface="PT Serif" panose="020A0603040505020204" charset="0"/>
                          <a:cs typeface="PT Serif" panose="020A0603040505020204" charset="0"/>
                        </a:rPr>
                        <a:t>(Document)</a:t>
                      </a:r>
                      <a:endParaRPr lang="en-US" sz="1300" b="1">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dirty="0" err="1">
                          <a:solidFill>
                            <a:schemeClr val="dk1"/>
                          </a:solidFill>
                          <a:latin typeface="PT Serif" panose="020A0603040505020204" charset="0"/>
                          <a:ea typeface="Montserrat" panose="00000500000000000000"/>
                          <a:cs typeface="PT Serif" panose="020A0603040505020204" charset="0"/>
                          <a:sym typeface="Montserrat" panose="00000500000000000000"/>
                        </a:rPr>
                        <a:t>Ratry</a:t>
                      </a: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(17)</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dirty="0" err="1">
                          <a:solidFill>
                            <a:schemeClr val="dk1"/>
                          </a:solidFill>
                          <a:latin typeface="PT Serif" panose="020A0603040505020204" charset="0"/>
                          <a:ea typeface="Montserrat" panose="00000500000000000000"/>
                          <a:cs typeface="PT Serif" panose="020A0603040505020204" charset="0"/>
                          <a:sym typeface="Montserrat" panose="00000500000000000000"/>
                        </a:rPr>
                        <a:t>Mushfic</a:t>
                      </a: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(17)</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latin typeface="PT Serif" panose="020A0603040505020204" charset="0"/>
                          <a:ea typeface="Montserrat" panose="00000500000000000000"/>
                          <a:cs typeface="PT Serif" panose="020A0603040505020204" charset="0"/>
                          <a:sym typeface="Montserrat" panose="00000500000000000000"/>
                        </a:rPr>
                        <a:t>Keya(17)</a:t>
                      </a:r>
                    </a:p>
                    <a:p>
                      <a:pPr marL="0" lvl="0" indent="0" algn="ctr" rtl="0">
                        <a:spcBef>
                          <a:spcPts val="0"/>
                        </a:spcBef>
                        <a:spcAft>
                          <a:spcPts val="0"/>
                        </a:spcAft>
                        <a:buNone/>
                      </a:pPr>
                      <a:r>
                        <a:rPr lang="en-US" sz="1300" b="1">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84594">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Ahad(14)</a:t>
                      </a:r>
                    </a:p>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latin typeface="PT Serif" panose="020A0603040505020204" charset="0"/>
                          <a:ea typeface="Montserrat" panose="00000500000000000000"/>
                          <a:cs typeface="PT Serif" panose="020A0603040505020204" charset="0"/>
                          <a:sym typeface="Montserrat" panose="00000500000000000000"/>
                        </a:rPr>
                        <a:t>Sinja(17)</a:t>
                      </a:r>
                    </a:p>
                    <a:p>
                      <a:pPr marL="0" lvl="0" indent="0" algn="ctr" rtl="0">
                        <a:spcBef>
                          <a:spcPts val="0"/>
                        </a:spcBef>
                        <a:spcAft>
                          <a:spcPts val="0"/>
                        </a:spcAft>
                        <a:buNone/>
                      </a:pPr>
                      <a:r>
                        <a:rPr lang="en-US" sz="1300" b="1">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latin typeface="PT Serif" panose="020A0603040505020204" charset="0"/>
                          <a:ea typeface="Montserrat" panose="00000500000000000000"/>
                          <a:cs typeface="PT Serif" panose="020A0603040505020204" charset="0"/>
                          <a:sym typeface="Montserrat" panose="00000500000000000000"/>
                        </a:rPr>
                        <a:t>Nafisha(17)</a:t>
                      </a:r>
                    </a:p>
                    <a:p>
                      <a:pPr marL="0" lvl="0" indent="0" algn="ctr" rtl="0">
                        <a:spcBef>
                          <a:spcPts val="0"/>
                        </a:spcBef>
                        <a:spcAft>
                          <a:spcPts val="0"/>
                        </a:spcAft>
                        <a:buNone/>
                      </a:pPr>
                      <a:r>
                        <a:rPr lang="en-US" sz="1300" b="1">
                          <a:solidFill>
                            <a:schemeClr val="dk1"/>
                          </a:solidFill>
                          <a:latin typeface="PT Serif" panose="020A0603040505020204" charset="0"/>
                          <a:ea typeface="Montserrat" panose="00000500000000000000"/>
                          <a:cs typeface="PT Serif" panose="020A0603040505020204" charset="0"/>
                          <a:sym typeface="Montserrat" panose="00000500000000000000"/>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dirty="0" err="1">
                          <a:solidFill>
                            <a:schemeClr val="dk1"/>
                          </a:solidFill>
                          <a:latin typeface="PT Serif" panose="020A0603040505020204" charset="0"/>
                          <a:ea typeface="Montserrat" panose="00000500000000000000"/>
                          <a:cs typeface="PT Serif" panose="020A0603040505020204" charset="0"/>
                          <a:sym typeface="Montserrat" panose="00000500000000000000"/>
                        </a:rPr>
                        <a:t>Tanjim</a:t>
                      </a: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(16)</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(Frontend) </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38C479AD-9221-152E-8A71-55A2E53D57B8}"/>
              </a:ext>
            </a:extLst>
          </p:cNvPr>
          <p:cNvSpPr>
            <a:spLocks noGrp="1"/>
          </p:cNvSpPr>
          <p:nvPr>
            <p:ph type="sldNum" idx="12"/>
          </p:nvPr>
        </p:nvSpPr>
        <p:spPr>
          <a:xfrm>
            <a:off x="8423082" y="4713010"/>
            <a:ext cx="548700" cy="393600"/>
          </a:xfrm>
        </p:spPr>
        <p:txBody>
          <a:bodyPr/>
          <a:lstStyle/>
          <a:p>
            <a:fld id="{00000000-1234-1234-1234-123412341234}" type="slidenum">
              <a:rPr lang="en" smtClean="0"/>
              <a:pPr/>
              <a:t>43</a:t>
            </a:fld>
            <a:endParaRPr lang="e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dirty="0">
                <a:latin typeface="PT Serif" panose="020A0603040505020204" pitchFamily="18" charset="0"/>
                <a:cs typeface="Arial" panose="020B0604020202020204" pitchFamily="34" charset="0"/>
              </a:rPr>
              <a:t>Role of Team Members</a:t>
            </a:r>
          </a:p>
        </p:txBody>
      </p:sp>
      <p:graphicFrame>
        <p:nvGraphicFramePr>
          <p:cNvPr id="2" name="Google Shape;177;p23"/>
          <p:cNvGraphicFramePr/>
          <p:nvPr>
            <p:extLst>
              <p:ext uri="{D42A27DB-BD31-4B8C-83A1-F6EECF244321}">
                <p14:modId xmlns:p14="http://schemas.microsoft.com/office/powerpoint/2010/main" val="3127494904"/>
              </p:ext>
            </p:extLst>
          </p:nvPr>
        </p:nvGraphicFramePr>
        <p:xfrm>
          <a:off x="628332" y="1220382"/>
          <a:ext cx="7887335" cy="3776325"/>
        </p:xfrm>
        <a:graphic>
          <a:graphicData uri="http://schemas.openxmlformats.org/drawingml/2006/table">
            <a:tbl>
              <a:tblPr>
                <a:noFill/>
                <a:tableStyleId>{4E4EEC15-A9DF-411B-84D9-FE5B546B08F0}</a:tableStyleId>
              </a:tblPr>
              <a:tblGrid>
                <a:gridCol w="1971675">
                  <a:extLst>
                    <a:ext uri="{9D8B030D-6E8A-4147-A177-3AD203B41FA5}">
                      <a16:colId xmlns:a16="http://schemas.microsoft.com/office/drawing/2014/main" val="20000"/>
                    </a:ext>
                  </a:extLst>
                </a:gridCol>
                <a:gridCol w="1972310">
                  <a:extLst>
                    <a:ext uri="{9D8B030D-6E8A-4147-A177-3AD203B41FA5}">
                      <a16:colId xmlns:a16="http://schemas.microsoft.com/office/drawing/2014/main" val="20001"/>
                    </a:ext>
                  </a:extLst>
                </a:gridCol>
                <a:gridCol w="1971675">
                  <a:extLst>
                    <a:ext uri="{9D8B030D-6E8A-4147-A177-3AD203B41FA5}">
                      <a16:colId xmlns:a16="http://schemas.microsoft.com/office/drawing/2014/main" val="20002"/>
                    </a:ext>
                  </a:extLst>
                </a:gridCol>
                <a:gridCol w="1971675">
                  <a:extLst>
                    <a:ext uri="{9D8B030D-6E8A-4147-A177-3AD203B41FA5}">
                      <a16:colId xmlns:a16="http://schemas.microsoft.com/office/drawing/2014/main" val="20003"/>
                    </a:ext>
                  </a:extLst>
                </a:gridCol>
              </a:tblGrid>
              <a:tr h="488315">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A</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B</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C</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Group 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F7B87">
                        <a:alpha val="14620"/>
                      </a:srgbClr>
                    </a:solidFill>
                  </a:tcPr>
                </a:tc>
                <a:extLst>
                  <a:ext uri="{0D108BD9-81ED-4DB2-BD59-A6C34878D82A}">
                    <a16:rowId xmlns:a16="http://schemas.microsoft.com/office/drawing/2014/main" val="10000"/>
                  </a:ext>
                </a:extLst>
              </a:tr>
              <a:tr h="685800">
                <a:tc>
                  <a:txBody>
                    <a:bodyPr/>
                    <a:lstStyle/>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Sharmin(15)</a:t>
                      </a:r>
                    </a:p>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(Frontend)</a:t>
                      </a:r>
                    </a:p>
                    <a:p>
                      <a:pPr marL="0" lvl="0" indent="0" algn="ctr" rtl="0">
                        <a:spcBef>
                          <a:spcPts val="0"/>
                        </a:spcBef>
                        <a:spcAft>
                          <a:spcPts val="0"/>
                        </a:spcAft>
                        <a:buNone/>
                      </a:pPr>
                      <a:r>
                        <a:rPr lang="en-US" sz="1300" b="1">
                          <a:solidFill>
                            <a:schemeClr val="dk1"/>
                          </a:solidFill>
                          <a:latin typeface="PT Serif" panose="020A0603040505020204"/>
                          <a:ea typeface="PT Serif" panose="020A0603040505020204"/>
                          <a:cs typeface="PT Serif" panose="020A0603040505020204"/>
                          <a:sym typeface="PT Serif" panose="020A0603040505020204"/>
                        </a:rPr>
                        <a:t> (Document)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indent="0" algn="ctr">
                        <a:buNone/>
                      </a:pPr>
                      <a:r>
                        <a:rPr lang="en-US" sz="1300" b="1" dirty="0" err="1">
                          <a:solidFill>
                            <a:srgbClr val="000000"/>
                          </a:solidFill>
                          <a:latin typeface="PT Serif" panose="020A0603040505020204" charset="0"/>
                          <a:cs typeface="PT Serif" panose="020A0603040505020204" charset="0"/>
                        </a:rPr>
                        <a:t>Rafel</a:t>
                      </a:r>
                      <a:r>
                        <a:rPr lang="en-US" sz="1300" b="1" dirty="0">
                          <a:solidFill>
                            <a:srgbClr val="000000"/>
                          </a:solidFill>
                          <a:latin typeface="PT Serif" panose="020A0603040505020204" charset="0"/>
                          <a:cs typeface="PT Serif" panose="020A0603040505020204" charset="0"/>
                        </a:rPr>
                        <a:t>(17)</a:t>
                      </a:r>
                    </a:p>
                    <a:p>
                      <a:pPr marL="0" indent="0" algn="ctr">
                        <a:buNone/>
                      </a:pPr>
                      <a:r>
                        <a:rPr lang="en-US" sz="1300" b="1" dirty="0">
                          <a:solidFill>
                            <a:srgbClr val="000000"/>
                          </a:solidFill>
                          <a:latin typeface="PT Serif" panose="020A0603040505020204" charset="0"/>
                          <a:cs typeface="PT Serif" panose="020A0603040505020204" charset="0"/>
                        </a:rPr>
                        <a:t>(Frontend)</a:t>
                      </a:r>
                    </a:p>
                    <a:p>
                      <a:pPr marL="0" indent="0" algn="ctr">
                        <a:buNone/>
                      </a:pPr>
                      <a:r>
                        <a:rPr lang="en-US" sz="1300" b="1" dirty="0">
                          <a:solidFill>
                            <a:srgbClr val="000000"/>
                          </a:solidFill>
                          <a:latin typeface="PT Serif" panose="020A0603040505020204" charset="0"/>
                          <a:cs typeface="PT Serif" panose="020A0603040505020204" charset="0"/>
                        </a:rPr>
                        <a:t>(Leading)</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Hasnain(14)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dk1"/>
                          </a:solidFill>
                          <a:latin typeface="PT Serif" panose="020A0603040505020204"/>
                          <a:ea typeface="PT Serif" panose="020A0603040505020204"/>
                          <a:cs typeface="PT Serif" panose="020A0603040505020204"/>
                          <a:sym typeface="PT Serif" panose="020A0603040505020204"/>
                        </a:rPr>
                        <a:t>(</a:t>
                      </a:r>
                      <a:r>
                        <a:rPr lang="en-US" sz="1400" b="1" dirty="0">
                          <a:solidFill>
                            <a:schemeClr val="dk1"/>
                          </a:solidFill>
                          <a:latin typeface="PT Serif" panose="020A0603040505020204"/>
                          <a:ea typeface="PT Serif" panose="020A0603040505020204"/>
                          <a:cs typeface="PT Serif" panose="020A0603040505020204"/>
                          <a:sym typeface="PT Serif" panose="020A0603040505020204"/>
                        </a:rPr>
                        <a:t>Leading )</a:t>
                      </a:r>
                    </a:p>
                    <a:p>
                      <a:pPr marL="0" indent="0" algn="ctr">
                        <a:buNone/>
                      </a:pPr>
                      <a:endParaRPr lang="en-US" sz="1300" b="1" dirty="0">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ea typeface="Calibri" panose="020F0502020204030204" charset="0"/>
                          <a:cs typeface="PT Serif" panose="020A0603040505020204" charset="0"/>
                        </a:rPr>
                        <a:t>Mehjabin(17)</a:t>
                      </a:r>
                    </a:p>
                    <a:p>
                      <a:pPr marL="0" indent="0" algn="ctr">
                        <a:buNone/>
                      </a:pPr>
                      <a:r>
                        <a:rPr lang="en-US" sz="1300" b="1">
                          <a:solidFill>
                            <a:srgbClr val="000000"/>
                          </a:solidFill>
                          <a:latin typeface="PT Serif" panose="020A0603040505020204" charset="0"/>
                          <a:ea typeface="Calibri" panose="020F0502020204030204" charset="0"/>
                          <a:cs typeface="PT Serif" panose="020A0603040505020204" charset="0"/>
                        </a:rPr>
                        <a:t>(Frontend)</a:t>
                      </a: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cs typeface="PT Serif" panose="020A0603040505020204" charset="0"/>
                        </a:rPr>
                        <a:t>Mithi(15) (Leading)(Frontend)</a:t>
                      </a:r>
                    </a:p>
                    <a:p>
                      <a:pPr marL="0" indent="0" algn="ctr">
                        <a:buNone/>
                      </a:pPr>
                      <a:r>
                        <a:rPr lang="en-US" sz="1300" b="1">
                          <a:solidFill>
                            <a:srgbClr val="000000"/>
                          </a:solidFill>
                          <a:latin typeface="PT Serif" panose="020A0603040505020204" charset="0"/>
                          <a:cs typeface="PT Serif" panose="020A0603040505020204" charset="0"/>
                        </a:rPr>
                        <a:t>(Document)</a:t>
                      </a:r>
                      <a:endParaRPr lang="en-US" sz="1300" b="1">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030">
                <a:tc>
                  <a:txBody>
                    <a:bodyPr/>
                    <a:lstStyle/>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Sudip (17) </a:t>
                      </a:r>
                    </a:p>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cs typeface="PT Serif" panose="020A0603040505020204" charset="0"/>
                        </a:rPr>
                        <a:t>Shakil(17)</a:t>
                      </a:r>
                    </a:p>
                    <a:p>
                      <a:pPr marL="0" indent="0" algn="ctr">
                        <a:buNone/>
                      </a:pPr>
                      <a:r>
                        <a:rPr lang="en-US" sz="1300" b="1">
                          <a:solidFill>
                            <a:srgbClr val="000000"/>
                          </a:solidFill>
                          <a:latin typeface="PT Serif" panose="020A0603040505020204" charset="0"/>
                          <a:cs typeface="PT Serif" panose="020A0603040505020204" charset="0"/>
                        </a:rPr>
                        <a:t>(Frontend)</a:t>
                      </a:r>
                      <a:endParaRPr lang="en-US" sz="1300" b="1">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cs typeface="PT Serif" panose="020A0603040505020204" charset="0"/>
                        </a:rPr>
                        <a:t>Ananta(17)</a:t>
                      </a:r>
                    </a:p>
                    <a:p>
                      <a:pPr marL="0" indent="0" algn="ctr">
                        <a:buNone/>
                      </a:pPr>
                      <a:r>
                        <a:rPr lang="en-US" sz="1300" b="1">
                          <a:solidFill>
                            <a:srgbClr val="000000"/>
                          </a:solidFill>
                          <a:latin typeface="PT Serif" panose="020A0603040505020204" charset="0"/>
                          <a:ea typeface="Calibri" panose="020F0502020204030204" charset="0"/>
                          <a:cs typeface="PT Serif" panose="020A0603040505020204" charset="0"/>
                        </a:rPr>
                        <a:t>(Frontend)</a:t>
                      </a: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cs typeface="PT Serif" panose="020A0603040505020204" charset="0"/>
                        </a:rPr>
                        <a:t>Tony(17)</a:t>
                      </a:r>
                    </a:p>
                    <a:p>
                      <a:pPr marL="0" indent="0" algn="ctr">
                        <a:buNone/>
                      </a:pPr>
                      <a:r>
                        <a:rPr lang="en-US" sz="1300" b="1">
                          <a:solidFill>
                            <a:srgbClr val="000000"/>
                          </a:solidFill>
                          <a:latin typeface="PT Serif" panose="020A0603040505020204" charset="0"/>
                          <a:cs typeface="PT Serif" panose="020A0603040505020204" charset="0"/>
                        </a:rPr>
                        <a:t>(Frontend)</a:t>
                      </a:r>
                      <a:endParaRPr lang="en-US" sz="1300" b="1">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5800">
                <a:tc>
                  <a:txBody>
                    <a:bodyPr/>
                    <a:lstStyle/>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Amanat(17) </a:t>
                      </a:r>
                    </a:p>
                    <a:p>
                      <a:pPr marL="0" lvl="0" indent="0" algn="ctr" rtl="0">
                        <a:spcBef>
                          <a:spcPts val="0"/>
                        </a:spcBef>
                        <a:spcAft>
                          <a:spcPts val="0"/>
                        </a:spcAft>
                        <a:buNone/>
                      </a:pPr>
                      <a:r>
                        <a:rPr sz="1300" b="1">
                          <a:solidFill>
                            <a:schemeClr val="dk1"/>
                          </a:solidFill>
                          <a:latin typeface="PT Serif" panose="020A0603040505020204"/>
                          <a:ea typeface="PT Serif" panose="020A0603040505020204"/>
                          <a:cs typeface="PT Serif" panose="020A0603040505020204"/>
                          <a:sym typeface="PT Serif" panose="020A0603040505020204"/>
                        </a:rPr>
                        <a:t>(Frontend)</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indent="0" algn="ctr">
                        <a:buNone/>
                      </a:pPr>
                      <a:endParaRPr lang="en-US" sz="1300" b="1" dirty="0">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cs typeface="PT Serif" panose="020A0603040505020204" charset="0"/>
                        </a:rPr>
                        <a:t>Rifa(17)</a:t>
                      </a:r>
                    </a:p>
                    <a:p>
                      <a:pPr marL="0" indent="0" algn="ctr">
                        <a:buNone/>
                      </a:pPr>
                      <a:r>
                        <a:rPr lang="en-US" sz="1300" b="1">
                          <a:solidFill>
                            <a:srgbClr val="000000"/>
                          </a:solidFill>
                          <a:latin typeface="PT Serif" panose="020A0603040505020204" charset="0"/>
                          <a:cs typeface="PT Serif" panose="020A0603040505020204" charset="0"/>
                        </a:rPr>
                        <a:t>(Frontend)</a:t>
                      </a:r>
                      <a:endParaRPr lang="en-US" sz="1300" b="1">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Hasan(15)</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(Frontend) </a:t>
                      </a:r>
                    </a:p>
                    <a:p>
                      <a:pPr marL="0" lvl="0" indent="0" algn="ctr" rtl="0">
                        <a:spcBef>
                          <a:spcPts val="0"/>
                        </a:spcBef>
                        <a:spcAft>
                          <a:spcPts val="0"/>
                        </a:spcAft>
                        <a:buNone/>
                      </a:pPr>
                      <a:r>
                        <a:rPr lang="en-US" sz="1300" b="1" dirty="0">
                          <a:solidFill>
                            <a:schemeClr val="dk1"/>
                          </a:solidFill>
                          <a:latin typeface="PT Serif" panose="020A0603040505020204" charset="0"/>
                          <a:ea typeface="Montserrat" panose="00000500000000000000"/>
                          <a:cs typeface="PT Serif" panose="020A0603040505020204" charset="0"/>
                          <a:sym typeface="Montserrat" panose="00000500000000000000"/>
                        </a:rPr>
                        <a:t>(Document)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5800">
                <a:tc>
                  <a:txBody>
                    <a:bodyPr/>
                    <a:lstStyle/>
                    <a:p>
                      <a:pPr marL="0" indent="0" algn="ctr">
                        <a:buNone/>
                      </a:pPr>
                      <a:endParaRPr lang="en-US" sz="1300" b="1" dirty="0">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indent="0" algn="ctr">
                        <a:buNone/>
                      </a:pPr>
                      <a:endParaRPr lang="en-US" sz="1300" b="1" dirty="0">
                        <a:solidFill>
                          <a:srgbClr val="000000"/>
                        </a:solidFill>
                        <a:latin typeface="PT Serif" panose="020A0603040505020204" charset="0"/>
                        <a:ea typeface="Calibri" panose="020F0502020204030204" charset="0"/>
                        <a:cs typeface="PT Serif" panose="020A0603040505020204" charset="0"/>
                      </a:endParaRP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indent="0" algn="ctr">
                        <a:buNone/>
                      </a:pPr>
                      <a:r>
                        <a:rPr lang="en-US" sz="1300" b="1">
                          <a:solidFill>
                            <a:srgbClr val="000000"/>
                          </a:solidFill>
                          <a:latin typeface="PT Serif" panose="020A0603040505020204" charset="0"/>
                          <a:cs typeface="PT Serif" panose="020A0603040505020204" charset="0"/>
                        </a:rPr>
                        <a:t>Rakib(17)</a:t>
                      </a:r>
                    </a:p>
                    <a:p>
                      <a:pPr marL="0" indent="0" algn="ctr">
                        <a:buNone/>
                      </a:pPr>
                      <a:r>
                        <a:rPr lang="en-US" sz="1300" b="1">
                          <a:solidFill>
                            <a:srgbClr val="000000"/>
                          </a:solidFill>
                          <a:latin typeface="PT Serif" panose="020A0603040505020204" charset="0"/>
                          <a:ea typeface="Calibri" panose="020F0502020204030204" charset="0"/>
                          <a:cs typeface="PT Serif" panose="020A0603040505020204" charset="0"/>
                        </a:rPr>
                        <a:t>(Frontend)</a:t>
                      </a:r>
                    </a:p>
                  </a:txBody>
                  <a:tcPr marL="68580" marR="6858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indent="0" algn="ctr">
                        <a:buNone/>
                      </a:pPr>
                      <a:r>
                        <a:rPr lang="en-US" sz="1300" b="1" dirty="0" err="1">
                          <a:solidFill>
                            <a:srgbClr val="000000"/>
                          </a:solidFill>
                          <a:latin typeface="PT Serif" panose="020A0603040505020204" charset="0"/>
                          <a:cs typeface="PT Serif" panose="020A0603040505020204" charset="0"/>
                        </a:rPr>
                        <a:t>Tama</a:t>
                      </a:r>
                      <a:r>
                        <a:rPr lang="en-US" sz="1300" b="1" dirty="0">
                          <a:solidFill>
                            <a:srgbClr val="000000"/>
                          </a:solidFill>
                          <a:latin typeface="PT Serif" panose="020A0603040505020204" charset="0"/>
                          <a:cs typeface="PT Serif" panose="020A0603040505020204" charset="0"/>
                        </a:rPr>
                        <a:t>(15)</a:t>
                      </a:r>
                    </a:p>
                    <a:p>
                      <a:pPr marL="0" indent="0" algn="ctr">
                        <a:buNone/>
                      </a:pPr>
                      <a:r>
                        <a:rPr lang="en-US" sz="1300" b="1" dirty="0">
                          <a:solidFill>
                            <a:srgbClr val="000000"/>
                          </a:solidFill>
                          <a:latin typeface="PT Serif" panose="020A0603040505020204" charset="0"/>
                          <a:cs typeface="PT Serif" panose="020A0603040505020204" charset="0"/>
                        </a:rPr>
                        <a:t>(Frontend)</a:t>
                      </a:r>
                    </a:p>
                    <a:p>
                      <a:pPr marL="0" indent="0" algn="ctr">
                        <a:buNone/>
                      </a:pPr>
                      <a:r>
                        <a:rPr lang="en-US" sz="1300" b="1" dirty="0">
                          <a:solidFill>
                            <a:srgbClr val="000000"/>
                          </a:solidFill>
                          <a:latin typeface="PT Serif" panose="020A0603040505020204" charset="0"/>
                          <a:cs typeface="PT Serif" panose="020A0603040505020204" charset="0"/>
                        </a:rPr>
                        <a:t>(Document)</a:t>
                      </a:r>
                      <a:endParaRPr lang="en-US" sz="1300" b="1" dirty="0">
                        <a:solidFill>
                          <a:srgbClr val="000000"/>
                        </a:solidFill>
                        <a:latin typeface="PT Serif" panose="020A0603040505020204" charset="0"/>
                        <a:ea typeface="Calibri" panose="020F0502020204030204" charset="0"/>
                        <a:cs typeface="PT Serif" panose="020A0603040505020204" charset="0"/>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2ED3CF66-85BD-4163-06C2-0CE77A4DE720}"/>
              </a:ext>
            </a:extLst>
          </p:cNvPr>
          <p:cNvSpPr>
            <a:spLocks noGrp="1"/>
          </p:cNvSpPr>
          <p:nvPr>
            <p:ph type="sldNum" idx="12"/>
          </p:nvPr>
        </p:nvSpPr>
        <p:spPr>
          <a:xfrm>
            <a:off x="8344187" y="4588714"/>
            <a:ext cx="548700" cy="393600"/>
          </a:xfrm>
        </p:spPr>
        <p:txBody>
          <a:bodyPr/>
          <a:lstStyle/>
          <a:p>
            <a:fld id="{00000000-1234-1234-1234-123412341234}" type="slidenum">
              <a:rPr lang="en" smtClean="0"/>
              <a:pPr/>
              <a:t>44</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39602"/>
            <a:ext cx="6033300" cy="1218268"/>
          </a:xfrm>
          <a:prstGeom prst="rect">
            <a:avLst/>
          </a:prstGeom>
        </p:spPr>
        <p:txBody>
          <a:bodyPr spcFirstLastPara="1" wrap="square" lIns="91425" tIns="91425" rIns="91425" bIns="91425" anchor="t" anchorCtr="0">
            <a:noAutofit/>
          </a:bodyPr>
          <a:lstStyle/>
          <a:p>
            <a:pPr marL="0" indent="0">
              <a:buNone/>
            </a:pPr>
            <a:r>
              <a:rPr lang="en-US" dirty="0"/>
              <a:t>Conclusion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45</a:t>
            </a:fld>
            <a:endParaRPr dirty="0"/>
          </a:p>
        </p:txBody>
      </p:sp>
    </p:spTree>
    <p:extLst>
      <p:ext uri="{BB962C8B-B14F-4D97-AF65-F5344CB8AC3E}">
        <p14:creationId xmlns:p14="http://schemas.microsoft.com/office/powerpoint/2010/main" val="4894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70000"/>
          </a:schemeClr>
        </a:solidFill>
        <a:effectLst/>
      </p:bgPr>
    </p:bg>
    <p:spTree>
      <p:nvGrpSpPr>
        <p:cNvPr id="1" name="Shape 203"/>
        <p:cNvGrpSpPr/>
        <p:nvPr/>
      </p:nvGrpSpPr>
      <p:grpSpPr>
        <a:xfrm>
          <a:off x="0" y="0"/>
          <a:ext cx="0" cy="0"/>
          <a:chOff x="0" y="0"/>
          <a:chExt cx="0" cy="0"/>
        </a:xfrm>
      </p:grpSpPr>
      <p:cxnSp>
        <p:nvCxnSpPr>
          <p:cNvPr id="212" name="Google Shape;212;p26"/>
          <p:cNvCxnSpPr/>
          <p:nvPr/>
        </p:nvCxnSpPr>
        <p:spPr>
          <a:xfrm rot="10800000">
            <a:off x="0" y="1230980"/>
            <a:ext cx="2610300" cy="0"/>
          </a:xfrm>
          <a:prstGeom prst="straightConnector1">
            <a:avLst/>
          </a:prstGeom>
          <a:noFill/>
          <a:ln w="9525" cap="flat" cmpd="sng">
            <a:solidFill>
              <a:schemeClr val="dk2"/>
            </a:solidFill>
            <a:prstDash val="solid"/>
            <a:round/>
            <a:headEnd type="oval" w="med" len="med"/>
            <a:tailEnd type="none" w="med" len="med"/>
          </a:ln>
        </p:spPr>
      </p:cxnSp>
      <p:sp>
        <p:nvSpPr>
          <p:cNvPr id="213" name="Google Shape;213;p26"/>
          <p:cNvSpPr txBox="1">
            <a:spLocks noGrp="1"/>
          </p:cNvSpPr>
          <p:nvPr>
            <p:ph type="sldNum" idx="12"/>
          </p:nvPr>
        </p:nvSpPr>
        <p:spPr>
          <a:xfrm>
            <a:off x="8476245" y="4602456"/>
            <a:ext cx="548700" cy="393600"/>
          </a:xfrm>
          <a:prstGeom prst="rect">
            <a:avLst/>
          </a:prstGeom>
        </p:spPr>
        <p:txBody>
          <a:bodyPr spcFirstLastPara="1" vert="horz" wrap="square" lIns="91425" tIns="91425" rIns="91425" bIns="91425" rtlCol="0" anchor="t" anchorCtr="0">
            <a:noAutofit/>
          </a:bodyPr>
          <a:lstStyle/>
          <a:p>
            <a:pPr algn="ctr" defTabSz="685800">
              <a:buClrTx/>
            </a:pPr>
            <a:fld id="{00000000-1234-1234-1234-123412341234}" type="slidenum">
              <a:rPr lang="en" sz="1300" kern="1200">
                <a:solidFill>
                  <a:prstClr val="black">
                    <a:tint val="75000"/>
                  </a:prstClr>
                </a:solidFill>
                <a:latin typeface="PT Serif" panose="020A0603040505020204" pitchFamily="18" charset="0"/>
                <a:ea typeface="+mn-ea"/>
                <a:cs typeface="+mn-cs"/>
              </a:rPr>
              <a:pPr algn="ctr" defTabSz="685800">
                <a:buClrTx/>
              </a:pPr>
              <a:t>46</a:t>
            </a:fld>
            <a:endParaRPr sz="1300" kern="1200" dirty="0">
              <a:solidFill>
                <a:prstClr val="black">
                  <a:tint val="75000"/>
                </a:prstClr>
              </a:solidFill>
              <a:latin typeface="PT Serif" panose="020A0603040505020204" pitchFamily="18" charset="0"/>
              <a:ea typeface="+mn-ea"/>
              <a:cs typeface="+mn-cs"/>
            </a:endParaRPr>
          </a:p>
        </p:txBody>
      </p:sp>
      <p:sp>
        <p:nvSpPr>
          <p:cNvPr id="2" name="TextBox 1"/>
          <p:cNvSpPr txBox="1"/>
          <p:nvPr/>
        </p:nvSpPr>
        <p:spPr>
          <a:xfrm>
            <a:off x="2610300" y="1836893"/>
            <a:ext cx="6040577" cy="2246769"/>
          </a:xfrm>
          <a:prstGeom prst="rect">
            <a:avLst/>
          </a:prstGeom>
          <a:solidFill>
            <a:schemeClr val="accent4">
              <a:lumMod val="20000"/>
              <a:lumOff val="80000"/>
              <a:alpha val="0"/>
            </a:schemeClr>
          </a:solidFill>
        </p:spPr>
        <p:txBody>
          <a:bodyPr wrap="square" rtlCol="0">
            <a:spAutoFit/>
          </a:bodyPr>
          <a:lstStyle/>
          <a:p>
            <a:pPr algn="ctr" defTabSz="685800">
              <a:buClrTx/>
            </a:pPr>
            <a:r>
              <a:rPr lang="en-US" kern="1200" dirty="0">
                <a:solidFill>
                  <a:prstClr val="black"/>
                </a:solidFill>
                <a:latin typeface="PT Serif" panose="020A0603040505020204" pitchFamily="18" charset="0"/>
                <a:ea typeface="+mn-ea"/>
                <a:cs typeface="+mn-cs"/>
              </a:rPr>
              <a:t>We see by implementing this system, this is a great way to find even more information in one place. It helps students to checks the schedules for their games as well as the ongoing games on campus. Students can see their team members information's as well as scores of all games. This system makes organizing sports events much more efficient and enjoyable. This system makes all the information's of the students and teachers, secure of any external threat. By using our system, we hope that the user would not only enjoy this system, but also get satisfaction from finding how each and every feature of sports management is implemented.</a:t>
            </a:r>
          </a:p>
        </p:txBody>
      </p:sp>
      <p:sp>
        <p:nvSpPr>
          <p:cNvPr id="3" name="TextBox 2"/>
          <p:cNvSpPr txBox="1"/>
          <p:nvPr/>
        </p:nvSpPr>
        <p:spPr>
          <a:xfrm>
            <a:off x="2776852" y="881742"/>
            <a:ext cx="2458088" cy="577081"/>
          </a:xfrm>
          <a:prstGeom prst="rect">
            <a:avLst/>
          </a:prstGeom>
          <a:solidFill>
            <a:schemeClr val="bg1">
              <a:alpha val="0"/>
            </a:schemeClr>
          </a:solidFill>
          <a:effectLst>
            <a:glow rad="25400">
              <a:schemeClr val="accent1">
                <a:alpha val="40000"/>
              </a:schemeClr>
            </a:glow>
            <a:softEdge rad="12700"/>
          </a:effectLst>
          <a:scene3d>
            <a:camera prst="orthographicFront"/>
            <a:lightRig rig="threePt" dir="t"/>
          </a:scene3d>
          <a:sp3d>
            <a:bevelT w="139700" h="139700" prst="divot"/>
          </a:sp3d>
        </p:spPr>
        <p:txBody>
          <a:bodyPr wrap="square" lIns="68580" tIns="68580" rIns="68580" bIns="0" rtlCol="0" anchor="ctr" anchorCtr="0">
            <a:spAutoFit/>
          </a:bodyPr>
          <a:lstStyle/>
          <a:p>
            <a:pPr defTabSz="685800">
              <a:buClrTx/>
            </a:pPr>
            <a:r>
              <a:rPr lang="en-US" sz="3300" b="1" kern="1200" dirty="0">
                <a:solidFill>
                  <a:prstClr val="black"/>
                </a:solidFill>
                <a:latin typeface="PT Serif" panose="020A0603040505020204" pitchFamily="18" charset="0"/>
                <a:ea typeface="+mn-ea"/>
                <a:cs typeface="+mn-cs"/>
              </a:rPr>
              <a:t>Conclusion</a:t>
            </a:r>
            <a:endParaRPr lang="en-US" sz="3300" kern="1200" dirty="0">
              <a:solidFill>
                <a:prstClr val="black"/>
              </a:solidFill>
              <a:latin typeface="PT Serif" panose="020A0603040505020204" pitchFamily="18" charset="0"/>
              <a:ea typeface="+mn-ea"/>
              <a:cs typeface="+mn-cs"/>
            </a:endParaRPr>
          </a:p>
        </p:txBody>
      </p:sp>
    </p:spTree>
    <p:extLst>
      <p:ext uri="{BB962C8B-B14F-4D97-AF65-F5344CB8AC3E}">
        <p14:creationId xmlns:p14="http://schemas.microsoft.com/office/powerpoint/2010/main" val="19815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6"/>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p>
            <a:r>
              <a:rPr lang="en" dirty="0"/>
              <a:t>Thank You</a:t>
            </a:r>
            <a:endParaRPr dirty="0"/>
          </a:p>
        </p:txBody>
      </p:sp>
      <p:sp>
        <p:nvSpPr>
          <p:cNvPr id="2" name="Google Shape;213;p26">
            <a:extLst>
              <a:ext uri="{FF2B5EF4-FFF2-40B4-BE49-F238E27FC236}">
                <a16:creationId xmlns:a16="http://schemas.microsoft.com/office/drawing/2014/main" id="{15B48E80-6785-43CA-66C3-AA8EAF766A16}"/>
              </a:ext>
            </a:extLst>
          </p:cNvPr>
          <p:cNvSpPr txBox="1">
            <a:spLocks/>
          </p:cNvSpPr>
          <p:nvPr/>
        </p:nvSpPr>
        <p:spPr>
          <a:xfrm>
            <a:off x="8476245" y="4602456"/>
            <a:ext cx="548700" cy="393600"/>
          </a:xfrm>
          <a:prstGeom prst="rect">
            <a:avLst/>
          </a:prstGeom>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685800">
              <a:buClrTx/>
            </a:pPr>
            <a:fld id="{00000000-1234-1234-1234-123412341234}" type="slidenum">
              <a:rPr lang="en" kern="1200" smtClean="0">
                <a:solidFill>
                  <a:prstClr val="black">
                    <a:tint val="75000"/>
                  </a:prstClr>
                </a:solidFill>
                <a:latin typeface="Calibri" panose="020F0502020204030204"/>
                <a:ea typeface="+mn-ea"/>
                <a:cs typeface="+mn-cs"/>
              </a:rPr>
              <a:pPr algn="ctr" defTabSz="685800">
                <a:buClrTx/>
              </a:pPr>
              <a:t>47</a:t>
            </a:fld>
            <a:endParaRPr lang="en" kern="1200" dirty="0">
              <a:solidFill>
                <a:prstClr val="black">
                  <a:tint val="75000"/>
                </a:prstClr>
              </a:solidFill>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6" name="Google Shape;76;p13"/>
          <p:cNvSpPr txBox="1">
            <a:spLocks noGrp="1"/>
          </p:cNvSpPr>
          <p:nvPr>
            <p:ph type="sldNum" idx="12"/>
          </p:nvPr>
        </p:nvSpPr>
        <p:spPr>
          <a:xfrm>
            <a:off x="8508143" y="4654158"/>
            <a:ext cx="548700" cy="393600"/>
          </a:xfrm>
          <a:prstGeom prst="rect">
            <a:avLst/>
          </a:prstGeom>
        </p:spPr>
        <p:txBody>
          <a:bodyPr spcFirstLastPara="1" wrap="square" lIns="91425" tIns="91425" rIns="91425" bIns="91425" anchor="t" anchorCtr="0">
            <a:noAutofit/>
          </a:bodyPr>
          <a:lstStyle/>
          <a:p>
            <a:fld id="{00000000-1234-1234-1234-123412341234}" type="slidenum">
              <a:rPr lang="en-GB"/>
              <a:pPr/>
              <a:t>5</a:t>
            </a:fld>
            <a:endParaRPr lang="en-GB" dirty="0"/>
          </a:p>
        </p:txBody>
      </p:sp>
      <p:sp>
        <p:nvSpPr>
          <p:cNvPr id="2" name="Text Box 0"/>
          <p:cNvSpPr txBox="1"/>
          <p:nvPr/>
        </p:nvSpPr>
        <p:spPr>
          <a:xfrm>
            <a:off x="219710" y="499825"/>
            <a:ext cx="8704580" cy="1600438"/>
          </a:xfrm>
          <a:prstGeom prst="rect">
            <a:avLst/>
          </a:prstGeom>
          <a:noFill/>
        </p:spPr>
        <p:txBody>
          <a:bodyPr wrap="square" rtlCol="0" anchor="t">
            <a:spAutoFit/>
          </a:bodyPr>
          <a:lstStyle/>
          <a:p>
            <a:pPr algn="ctr"/>
            <a:r>
              <a:rPr lang="en-US" sz="2800" b="1" dirty="0">
                <a:latin typeface="PT Serif" panose="020A0603040505020204" pitchFamily="18" charset="0"/>
              </a:rPr>
              <a:t>Introduction</a:t>
            </a:r>
          </a:p>
          <a:p>
            <a:pPr algn="ctr"/>
            <a:endParaRPr lang="en-US" b="1" dirty="0">
              <a:latin typeface="PT Serif" panose="020A0603040505020204" pitchFamily="18" charset="0"/>
            </a:endParaRPr>
          </a:p>
          <a:p>
            <a:pPr algn="ctr"/>
            <a:r>
              <a:rPr lang="en-US" dirty="0">
                <a:latin typeface="PT Serif" panose="020A0603040505020204" pitchFamily="18" charset="0"/>
              </a:rPr>
              <a:t>Our project is about A Sports Event Management System(SMS) which  is objective to provide which manages the activity of many sports at a time. This Sports Event Management System is a database website which is developing according to the sports management situation. </a:t>
            </a:r>
          </a:p>
          <a:p>
            <a:pPr algn="ctr"/>
            <a:r>
              <a:rPr lang="en-US" dirty="0">
                <a:latin typeface="PT Serif" panose="020A0603040505020204" pitchFamily="18" charset="0"/>
              </a:rPr>
              <a:t>We have three sections in our project which are Admin, Teacher &amp; Student.</a:t>
            </a:r>
          </a:p>
        </p:txBody>
      </p:sp>
      <p:sp>
        <p:nvSpPr>
          <p:cNvPr id="3" name="TextBox 2">
            <a:extLst>
              <a:ext uri="{FF2B5EF4-FFF2-40B4-BE49-F238E27FC236}">
                <a16:creationId xmlns:a16="http://schemas.microsoft.com/office/drawing/2014/main" id="{C8E3F4B5-DA86-EA76-C846-9B131D39DD01}"/>
              </a:ext>
            </a:extLst>
          </p:cNvPr>
          <p:cNvSpPr txBox="1"/>
          <p:nvPr/>
        </p:nvSpPr>
        <p:spPr>
          <a:xfrm>
            <a:off x="1065007" y="2696522"/>
            <a:ext cx="7013986" cy="1600438"/>
          </a:xfrm>
          <a:prstGeom prst="rect">
            <a:avLst/>
          </a:prstGeom>
          <a:noFill/>
        </p:spPr>
        <p:txBody>
          <a:bodyPr wrap="square" rtlCol="0">
            <a:spAutoFit/>
          </a:bodyPr>
          <a:lstStyle/>
          <a:p>
            <a:pPr algn="ctr"/>
            <a:r>
              <a:rPr lang="en-US" sz="2800" b="1" dirty="0">
                <a:latin typeface="PT Serif" panose="020A0603040505020204" pitchFamily="18" charset="0"/>
              </a:rPr>
              <a:t>Admin Panel</a:t>
            </a:r>
          </a:p>
          <a:p>
            <a:pPr algn="ctr"/>
            <a:endParaRPr lang="en-US" b="1" dirty="0">
              <a:latin typeface="PT Serif" panose="020A0603040505020204" pitchFamily="18" charset="0"/>
            </a:endParaRPr>
          </a:p>
          <a:p>
            <a:pPr algn="ctr"/>
            <a:r>
              <a:rPr lang="en-US" dirty="0">
                <a:latin typeface="PT Serif" panose="020A0603040505020204" pitchFamily="18" charset="0"/>
              </a:rPr>
              <a:t>In our project Admin can manage all the sections and can control the whole project. Here we are using Django in our project and Django provides a built-in admin module which can be used to perform CRUD operations on the models.</a:t>
            </a:r>
          </a:p>
          <a:p>
            <a:endParaRPr lang="en-US" dirty="0">
              <a:latin typeface="PT Serif" panose="020A06030405050202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2" name="Text Box 0"/>
          <p:cNvSpPr txBox="1"/>
          <p:nvPr/>
        </p:nvSpPr>
        <p:spPr>
          <a:xfrm>
            <a:off x="1353306" y="1147800"/>
            <a:ext cx="6437387" cy="2246769"/>
          </a:xfrm>
          <a:prstGeom prst="rect">
            <a:avLst/>
          </a:prstGeom>
          <a:noFill/>
        </p:spPr>
        <p:txBody>
          <a:bodyPr wrap="square" rtlCol="0" anchor="t">
            <a:spAutoFit/>
          </a:bodyPr>
          <a:lstStyle/>
          <a:p>
            <a:pPr algn="ctr"/>
            <a:r>
              <a:rPr lang="en-US" sz="2800" b="1" dirty="0">
                <a:latin typeface="PT Serif" panose="020A0603040505020204" pitchFamily="18" charset="0"/>
              </a:rPr>
              <a:t> Student Panel</a:t>
            </a:r>
          </a:p>
          <a:p>
            <a:pPr algn="ctr"/>
            <a:endParaRPr lang="en-US" b="1" dirty="0">
              <a:latin typeface="PT Serif" panose="020A0603040505020204" pitchFamily="18" charset="0"/>
            </a:endParaRPr>
          </a:p>
          <a:p>
            <a:pPr algn="just"/>
            <a:r>
              <a:rPr lang="en-US" dirty="0">
                <a:latin typeface="PT Serif" panose="020A0603040505020204" pitchFamily="18" charset="0"/>
              </a:rPr>
              <a:t>A student can view and choose any of the 15 game and know about them. Three main functionalities in dashboard for the students like Game Schedule, Score Board, Final Result &amp; Future Event. From game schedule, student can get to know about date and time of all the upcoming games. From score board, a student can gather all kind of information about players, teams and game scores. From final result &amp; future event, a student can view the final result of all team and upcoming events.</a:t>
            </a:r>
          </a:p>
        </p:txBody>
      </p:sp>
      <p:sp>
        <p:nvSpPr>
          <p:cNvPr id="3" name="Slide Number Placeholder 2">
            <a:extLst>
              <a:ext uri="{FF2B5EF4-FFF2-40B4-BE49-F238E27FC236}">
                <a16:creationId xmlns:a16="http://schemas.microsoft.com/office/drawing/2014/main" id="{486383D8-D2F2-8026-1611-296AC74409B2}"/>
              </a:ext>
            </a:extLst>
          </p:cNvPr>
          <p:cNvSpPr>
            <a:spLocks noGrp="1"/>
          </p:cNvSpPr>
          <p:nvPr>
            <p:ph type="sldNum" idx="12"/>
          </p:nvPr>
        </p:nvSpPr>
        <p:spPr>
          <a:xfrm>
            <a:off x="8478837" y="4617606"/>
            <a:ext cx="548700" cy="393600"/>
          </a:xfrm>
        </p:spPr>
        <p:txBody>
          <a:bodyPr/>
          <a:lstStyle/>
          <a:p>
            <a:fld id="{00000000-1234-1234-1234-123412341234}" type="slidenum">
              <a:rPr lang="en" smtClean="0"/>
              <a:pPr/>
              <a:t>6</a:t>
            </a:fld>
            <a:endParaRPr lang="e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1BB00A-65EB-731C-13F1-5482945FC11E}"/>
              </a:ext>
            </a:extLst>
          </p:cNvPr>
          <p:cNvSpPr>
            <a:spLocks noGrp="1"/>
          </p:cNvSpPr>
          <p:nvPr>
            <p:ph type="sldNum" idx="12"/>
          </p:nvPr>
        </p:nvSpPr>
        <p:spPr>
          <a:xfrm>
            <a:off x="8595300" y="4749900"/>
            <a:ext cx="548700" cy="393600"/>
          </a:xfrm>
        </p:spPr>
        <p:txBody>
          <a:bodyPr/>
          <a:lstStyle/>
          <a:p>
            <a:fld id="{00000000-1234-1234-1234-123412341234}" type="slidenum">
              <a:rPr lang="en" smtClean="0"/>
              <a:pPr/>
              <a:t>7</a:t>
            </a:fld>
            <a:endParaRPr lang="en" dirty="0"/>
          </a:p>
        </p:txBody>
      </p:sp>
      <p:sp>
        <p:nvSpPr>
          <p:cNvPr id="4" name="TextBox 3">
            <a:extLst>
              <a:ext uri="{FF2B5EF4-FFF2-40B4-BE49-F238E27FC236}">
                <a16:creationId xmlns:a16="http://schemas.microsoft.com/office/drawing/2014/main" id="{8AEE62F8-0922-F16C-9C10-848BDF0B48B4}"/>
              </a:ext>
            </a:extLst>
          </p:cNvPr>
          <p:cNvSpPr txBox="1"/>
          <p:nvPr/>
        </p:nvSpPr>
        <p:spPr>
          <a:xfrm>
            <a:off x="1403497" y="868279"/>
            <a:ext cx="6507126" cy="2893100"/>
          </a:xfrm>
          <a:prstGeom prst="rect">
            <a:avLst/>
          </a:prstGeom>
          <a:noFill/>
        </p:spPr>
        <p:txBody>
          <a:bodyPr wrap="square">
            <a:spAutoFit/>
          </a:bodyPr>
          <a:lstStyle/>
          <a:p>
            <a:pPr algn="just"/>
            <a:endParaRPr lang="en-US" dirty="0">
              <a:latin typeface="PT Serif" panose="020A0603040505020204" pitchFamily="18" charset="0"/>
            </a:endParaRPr>
          </a:p>
          <a:p>
            <a:pPr algn="ctr"/>
            <a:r>
              <a:rPr lang="en-US" sz="2800" b="1" dirty="0">
                <a:latin typeface="PT Serif" panose="020A0603040505020204" pitchFamily="18" charset="0"/>
                <a:sym typeface="+mn-ea"/>
              </a:rPr>
              <a:t>Teacher Panel</a:t>
            </a:r>
          </a:p>
          <a:p>
            <a:pPr algn="ctr"/>
            <a:endParaRPr lang="en-US" b="1" dirty="0">
              <a:latin typeface="PT Serif" panose="020A0603040505020204" pitchFamily="18" charset="0"/>
              <a:sym typeface="+mn-ea"/>
            </a:endParaRPr>
          </a:p>
          <a:p>
            <a:pPr algn="just"/>
            <a:r>
              <a:rPr lang="en-US" dirty="0">
                <a:latin typeface="PT Serif" panose="020A0603040505020204" pitchFamily="18" charset="0"/>
              </a:rPr>
              <a:t>A teacher can manage and organize all the players and games . Four main functionalities in dashboard for the teachers like Arrange team, Make Schedule, Score Board, Final Result &amp; Future Event. From arrange team, A teacher can add new players and teams and manage their details. From Make Schedule, teachers can make schedule for the upcoming games and inform all the players via e-mail about game schedules and other information. From score board, a teacher can publish all the information about players and also publish game scores. From final result &amp; Future event, a teacher can publish the result of all 15 games and upcoming events.</a:t>
            </a:r>
          </a:p>
        </p:txBody>
      </p:sp>
    </p:spTree>
    <p:extLst>
      <p:ext uri="{BB962C8B-B14F-4D97-AF65-F5344CB8AC3E}">
        <p14:creationId xmlns:p14="http://schemas.microsoft.com/office/powerpoint/2010/main" val="4260501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body" idx="1"/>
          </p:nvPr>
        </p:nvSpPr>
        <p:spPr>
          <a:xfrm>
            <a:off x="1555350" y="1996830"/>
            <a:ext cx="6033300" cy="1149839"/>
          </a:xfrm>
          <a:prstGeom prst="rect">
            <a:avLst/>
          </a:prstGeom>
        </p:spPr>
        <p:txBody>
          <a:bodyPr spcFirstLastPara="1" wrap="square" lIns="91425" tIns="91425" rIns="91425" bIns="91425" anchor="t" anchorCtr="0">
            <a:noAutofit/>
          </a:bodyPr>
          <a:lstStyle/>
          <a:p>
            <a:pPr marL="0" indent="0">
              <a:buNone/>
            </a:pPr>
            <a:r>
              <a:rPr lang="en" dirty="0"/>
              <a:t>Programming Language/Platform of the Project</a:t>
            </a:r>
            <a:endParaRPr dirty="0"/>
          </a:p>
        </p:txBody>
      </p:sp>
      <p:sp>
        <p:nvSpPr>
          <p:cNvPr id="88" name="Google Shape;88;p15"/>
          <p:cNvSpPr txBox="1">
            <a:spLocks noGrp="1"/>
          </p:cNvSpPr>
          <p:nvPr>
            <p:ph type="sldNum" idx="12"/>
          </p:nvPr>
        </p:nvSpPr>
        <p:spPr>
          <a:xfrm>
            <a:off x="8595300" y="4749900"/>
            <a:ext cx="548700" cy="3936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dirty="0"/>
          </a:p>
        </p:txBody>
      </p:sp>
    </p:spTree>
    <p:extLst>
      <p:ext uri="{BB962C8B-B14F-4D97-AF65-F5344CB8AC3E}">
        <p14:creationId xmlns:p14="http://schemas.microsoft.com/office/powerpoint/2010/main" val="374389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39000"/>
          </a:schemeClr>
        </a:solidFill>
        <a:effectLst/>
      </p:bgPr>
    </p:bg>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2047010" y="342310"/>
            <a:ext cx="5049981" cy="701418"/>
          </a:xfrm>
          <a:prstGeom prst="rect">
            <a:avLst/>
          </a:prstGeom>
        </p:spPr>
        <p:txBody>
          <a:bodyPr spcFirstLastPara="1" vert="horz" wrap="square" lIns="91425" tIns="91425" rIns="91425" bIns="91425" rtlCol="0" anchor="ctr" anchorCtr="0">
            <a:noAutofit/>
          </a:bodyPr>
          <a:lstStyle/>
          <a:p>
            <a:pPr algn="ctr"/>
            <a:r>
              <a:rPr lang="en-US" sz="2000" b="1" dirty="0">
                <a:latin typeface="PT Serif" panose="020A0603040505020204" pitchFamily="18" charset="0"/>
              </a:rPr>
              <a:t>Programming language(s)/platform</a:t>
            </a:r>
            <a:br>
              <a:rPr lang="en-US" sz="2000" dirty="0">
                <a:latin typeface="PT Serif" panose="020A0603040505020204" pitchFamily="18" charset="0"/>
              </a:rPr>
            </a:br>
            <a:endParaRPr sz="2000" dirty="0">
              <a:latin typeface="PT Serif" panose="020A0603040505020204" pitchFamily="18" charset="0"/>
            </a:endParaRPr>
          </a:p>
        </p:txBody>
      </p:sp>
      <p:sp>
        <p:nvSpPr>
          <p:cNvPr id="156" name="Google Shape;156;p20"/>
          <p:cNvSpPr txBox="1">
            <a:spLocks noGrp="1"/>
          </p:cNvSpPr>
          <p:nvPr>
            <p:ph type="sldNum" idx="12"/>
          </p:nvPr>
        </p:nvSpPr>
        <p:spPr>
          <a:xfrm>
            <a:off x="8433715" y="4608269"/>
            <a:ext cx="548700" cy="393600"/>
          </a:xfrm>
          <a:prstGeom prst="rect">
            <a:avLst/>
          </a:prstGeom>
        </p:spPr>
        <p:txBody>
          <a:bodyPr spcFirstLastPara="1" vert="horz" wrap="square" lIns="91425" tIns="91425" rIns="91425" bIns="91425" rtlCol="0" anchor="t" anchorCtr="0">
            <a:noAutofit/>
          </a:bodyPr>
          <a:lstStyle/>
          <a:p>
            <a:pPr algn="ctr" defTabSz="685800">
              <a:buClrTx/>
            </a:pPr>
            <a:fld id="{00000000-1234-1234-1234-123412341234}" type="slidenum">
              <a:rPr lang="en" sz="1300" kern="1200">
                <a:solidFill>
                  <a:prstClr val="black">
                    <a:tint val="75000"/>
                  </a:prstClr>
                </a:solidFill>
                <a:latin typeface="PT Serif" panose="020A0603040505020204" pitchFamily="18" charset="0"/>
                <a:ea typeface="+mn-ea"/>
                <a:cs typeface="+mn-cs"/>
              </a:rPr>
              <a:pPr algn="ctr" defTabSz="685800">
                <a:buClrTx/>
              </a:pPr>
              <a:t>9</a:t>
            </a:fld>
            <a:endParaRPr sz="1300" kern="1200" dirty="0">
              <a:solidFill>
                <a:prstClr val="black">
                  <a:tint val="75000"/>
                </a:prstClr>
              </a:solidFill>
              <a:latin typeface="PT Serif" panose="020A0603040505020204" pitchFamily="18" charset="0"/>
              <a:ea typeface="+mn-ea"/>
              <a:cs typeface="+mn-cs"/>
            </a:endParaRPr>
          </a:p>
        </p:txBody>
      </p:sp>
      <p:sp>
        <p:nvSpPr>
          <p:cNvPr id="2" name="Text Placeholder 1"/>
          <p:cNvSpPr>
            <a:spLocks noGrp="1"/>
          </p:cNvSpPr>
          <p:nvPr>
            <p:ph type="body" idx="1"/>
          </p:nvPr>
        </p:nvSpPr>
        <p:spPr>
          <a:xfrm>
            <a:off x="617100" y="1005762"/>
            <a:ext cx="7909800" cy="3602507"/>
          </a:xfrm>
        </p:spPr>
        <p:txBody>
          <a:bodyPr/>
          <a:lstStyle/>
          <a:p>
            <a:pPr marL="76199" indent="0">
              <a:buNone/>
            </a:pPr>
            <a:r>
              <a:rPr lang="en-US" sz="1200" b="1" dirty="0"/>
              <a:t>           </a:t>
            </a:r>
            <a:r>
              <a:rPr lang="en-US" sz="1200" b="1" u="sng" dirty="0"/>
              <a:t>Software Requirements:</a:t>
            </a:r>
            <a:r>
              <a:rPr lang="en-US" sz="1200" b="1" dirty="0"/>
              <a:t>                                          </a:t>
            </a:r>
            <a:r>
              <a:rPr lang="en-US" sz="1200" b="1" u="sng" dirty="0"/>
              <a:t>Programming languages/platform that we used for the front-end:</a:t>
            </a:r>
            <a:endParaRPr lang="en-US" sz="1200" u="sng" dirty="0"/>
          </a:p>
          <a:p>
            <a:pPr marL="76199" indent="0">
              <a:buNone/>
            </a:pPr>
            <a:r>
              <a:rPr lang="en-US" sz="1200" dirty="0"/>
              <a:t>     </a:t>
            </a:r>
          </a:p>
          <a:p>
            <a:pPr marL="76199" indent="0">
              <a:buNone/>
            </a:pPr>
            <a:r>
              <a:rPr lang="en-US" sz="1200" dirty="0"/>
              <a:t>      	Visual Studio Code                                                          Hypertext Markup Language (HTML) </a:t>
            </a:r>
          </a:p>
          <a:p>
            <a:pPr marL="76199" indent="0">
              <a:buNone/>
            </a:pPr>
            <a:r>
              <a:rPr lang="en-US" sz="1200" dirty="0"/>
              <a:t>     	  </a:t>
            </a:r>
            <a:r>
              <a:rPr lang="en-US" sz="1200" dirty="0" err="1"/>
              <a:t>Xampp</a:t>
            </a:r>
            <a:r>
              <a:rPr lang="en-US" sz="1200" dirty="0"/>
              <a:t> Server</a:t>
            </a:r>
          </a:p>
          <a:p>
            <a:pPr marL="76199" indent="0">
              <a:buNone/>
            </a:pPr>
            <a:r>
              <a:rPr lang="en-US" sz="1200" dirty="0"/>
              <a:t>                                                                                                             Cascading Style Sheets (CSS) </a:t>
            </a:r>
          </a:p>
          <a:p>
            <a:pPr marL="76199" indent="0">
              <a:buNone/>
            </a:pPr>
            <a:r>
              <a:rPr lang="en-US" sz="1200" b="1" dirty="0"/>
              <a:t>          </a:t>
            </a:r>
            <a:r>
              <a:rPr lang="en-US" sz="1200" b="1" u="sng" dirty="0"/>
              <a:t>Hardware Requirements:                                </a:t>
            </a:r>
          </a:p>
          <a:p>
            <a:pPr marL="76199" indent="0">
              <a:buNone/>
            </a:pPr>
            <a:r>
              <a:rPr lang="en-GB" sz="1200" dirty="0"/>
              <a:t>                                                                                                              </a:t>
            </a:r>
            <a:r>
              <a:rPr lang="en-US" sz="1200" dirty="0"/>
              <a:t>Front-end CSS framework (</a:t>
            </a:r>
            <a:r>
              <a:rPr lang="en-US" sz="1200" dirty="0" err="1"/>
              <a:t>BootStrap</a:t>
            </a:r>
            <a:r>
              <a:rPr lang="en-US" sz="1200" dirty="0"/>
              <a:t>)</a:t>
            </a:r>
            <a:r>
              <a:rPr lang="en-GB" sz="1200" dirty="0"/>
              <a:t> </a:t>
            </a:r>
            <a:endParaRPr lang="en-US" sz="1200" dirty="0"/>
          </a:p>
          <a:p>
            <a:pPr marL="76199" indent="0">
              <a:buNone/>
            </a:pPr>
            <a:r>
              <a:rPr lang="en-US" sz="1200" dirty="0"/>
              <a:t>      	Computer System </a:t>
            </a:r>
          </a:p>
          <a:p>
            <a:pPr marL="76199" indent="0">
              <a:buNone/>
            </a:pPr>
            <a:r>
              <a:rPr lang="en-GB" sz="1200" dirty="0"/>
              <a:t>                                                                                                   </a:t>
            </a:r>
            <a:r>
              <a:rPr lang="en-US" sz="1200" dirty="0"/>
              <a:t>          JavaScript</a:t>
            </a:r>
          </a:p>
          <a:p>
            <a:pPr marL="76199" indent="0">
              <a:buNone/>
            </a:pPr>
            <a:r>
              <a:rPr lang="en-US" sz="1200" b="1" dirty="0"/>
              <a:t>          </a:t>
            </a:r>
            <a:r>
              <a:rPr lang="en-US" sz="1200" b="1" u="sng" dirty="0"/>
              <a:t>Language used for the back-end are :</a:t>
            </a:r>
          </a:p>
          <a:p>
            <a:pPr marL="76199" indent="0">
              <a:buNone/>
            </a:pPr>
            <a:endParaRPr lang="en-US" sz="1200" dirty="0"/>
          </a:p>
          <a:p>
            <a:pPr marL="76199" indent="0">
              <a:buNone/>
            </a:pPr>
            <a:r>
              <a:rPr lang="en-US" sz="1200" dirty="0"/>
              <a:t>     	Python</a:t>
            </a:r>
          </a:p>
          <a:p>
            <a:pPr marL="76199" indent="0">
              <a:buNone/>
            </a:pPr>
            <a:r>
              <a:rPr lang="en-US" sz="1200" dirty="0"/>
              <a:t>    	 Web-framework (Django) </a:t>
            </a:r>
          </a:p>
          <a:p>
            <a:pPr marL="76199" indent="0">
              <a:buNone/>
            </a:pPr>
            <a:r>
              <a:rPr lang="en-US" sz="1200" dirty="0"/>
              <a:t>   	 Backend Database (SQLite)</a:t>
            </a:r>
          </a:p>
          <a:p>
            <a:pPr marL="76199" indent="0">
              <a:buNone/>
            </a:pPr>
            <a:endParaRPr lang="en-US" sz="1200" dirty="0"/>
          </a:p>
          <a:p>
            <a:pPr marL="76199" indent="0">
              <a:buNone/>
            </a:pPr>
            <a:endParaRPr lang="en-US" sz="12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504" y="1157532"/>
            <a:ext cx="225774" cy="22577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082453" y="1645373"/>
            <a:ext cx="174657" cy="17465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453" y="1958192"/>
            <a:ext cx="174657" cy="17713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53504" y="2343480"/>
            <a:ext cx="211949" cy="21194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688" y="2843235"/>
            <a:ext cx="214037" cy="214037"/>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462" y="3306946"/>
            <a:ext cx="240039" cy="240039"/>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852" y="3840513"/>
            <a:ext cx="205258" cy="20525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6979" y="4139762"/>
            <a:ext cx="254746" cy="115910"/>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97650" y="1645373"/>
            <a:ext cx="218882" cy="218882"/>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4297650" y="2111796"/>
            <a:ext cx="159488" cy="225011"/>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87011" y="2637072"/>
            <a:ext cx="212693" cy="169622"/>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97650" y="3043353"/>
            <a:ext cx="191417" cy="191417"/>
          </a:xfrm>
          <a:prstGeom prst="rect">
            <a:avLst/>
          </a:prstGeom>
        </p:spPr>
      </p:pic>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4739" y="4339299"/>
            <a:ext cx="199483" cy="199483"/>
          </a:xfrm>
          <a:prstGeom prst="rect">
            <a:avLst/>
          </a:prstGeom>
        </p:spPr>
      </p:pic>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V="1">
            <a:off x="3822132" y="1157532"/>
            <a:ext cx="270764" cy="270764"/>
          </a:xfrm>
          <a:prstGeom prst="rect">
            <a:avLst/>
          </a:prstGeom>
        </p:spPr>
      </p:pic>
    </p:spTree>
    <p:extLst>
      <p:ext uri="{BB962C8B-B14F-4D97-AF65-F5344CB8AC3E}">
        <p14:creationId xmlns:p14="http://schemas.microsoft.com/office/powerpoint/2010/main" val="160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2326</Words>
  <Application>Microsoft Office PowerPoint</Application>
  <PresentationFormat>On-screen Show (16:9)</PresentationFormat>
  <Paragraphs>312</Paragraphs>
  <Slides>47</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Wingdings</vt:lpstr>
      <vt:lpstr>Montserrat</vt:lpstr>
      <vt:lpstr>Calibri</vt:lpstr>
      <vt:lpstr>PT Serif</vt:lpstr>
      <vt:lpstr>Calibri Light</vt:lpstr>
      <vt:lpstr>Beatrice template</vt:lpstr>
      <vt:lpstr>Office Theme</vt:lpstr>
      <vt:lpstr>PowerPoint Presentation</vt:lpstr>
      <vt:lpstr>A Sports Event System</vt:lpstr>
      <vt:lpstr>INDEX</vt:lpstr>
      <vt:lpstr>PowerPoint Presentation</vt:lpstr>
      <vt:lpstr>PowerPoint Presentation</vt:lpstr>
      <vt:lpstr>PowerPoint Presentation</vt:lpstr>
      <vt:lpstr>PowerPoint Presentation</vt:lpstr>
      <vt:lpstr>PowerPoint Presentation</vt:lpstr>
      <vt:lpstr>Programming language(s)/platform </vt:lpstr>
      <vt:lpstr>PowerPoint Presentation</vt:lpstr>
      <vt:lpstr>Attributes &amp; Functions</vt:lpstr>
      <vt:lpstr>Attributes &amp; Functions</vt:lpstr>
      <vt:lpstr>PowerPoint Presentation</vt:lpstr>
      <vt:lpstr>Architecture of the Project</vt:lpstr>
      <vt:lpstr>Activity Diagram</vt:lpstr>
      <vt:lpstr>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Features</vt:lpstr>
      <vt:lpstr>Main Features(con.)</vt:lpstr>
      <vt:lpstr>PowerPoint Presentation</vt:lpstr>
      <vt:lpstr>Output</vt:lpstr>
      <vt:lpstr>Output</vt:lpstr>
      <vt:lpstr>Output</vt:lpstr>
      <vt:lpstr>Output</vt:lpstr>
      <vt:lpstr>Output</vt:lpstr>
      <vt:lpstr>Output</vt:lpstr>
      <vt:lpstr>Output</vt:lpstr>
      <vt:lpstr>Output</vt:lpstr>
      <vt:lpstr>PowerPoint Presentation</vt:lpstr>
      <vt:lpstr>Advantages &amp;  Disadvantages</vt:lpstr>
      <vt:lpstr>PowerPoint Presentation</vt:lpstr>
      <vt:lpstr>Team Role</vt:lpstr>
      <vt:lpstr>Role of Team Members</vt:lpstr>
      <vt:lpstr>Role of Team Members</vt:lpstr>
      <vt:lpstr>Role of Team Members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Hasnain Ahmed Miraj</cp:lastModifiedBy>
  <cp:revision>20</cp:revision>
  <dcterms:modified xsi:type="dcterms:W3CDTF">2023-02-26T17:40:19Z</dcterms:modified>
</cp:coreProperties>
</file>